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9"/>
  </p:notesMasterIdLst>
  <p:sldIdLst>
    <p:sldId id="264" r:id="rId2"/>
    <p:sldId id="265" r:id="rId3"/>
    <p:sldId id="257" r:id="rId4"/>
    <p:sldId id="258" r:id="rId5"/>
    <p:sldId id="259" r:id="rId6"/>
    <p:sldId id="260" r:id="rId7"/>
    <p:sldId id="269" r:id="rId8"/>
    <p:sldId id="270" r:id="rId9"/>
    <p:sldId id="267" r:id="rId10"/>
    <p:sldId id="268" r:id="rId11"/>
    <p:sldId id="261" r:id="rId12"/>
    <p:sldId id="262"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9144000" cy="5143500" type="screen16x9"/>
  <p:notesSz cx="6858000" cy="9144000"/>
  <p:embeddedFontLst>
    <p:embeddedFont>
      <p:font typeface="Calibri Light" panose="020F0302020204030204" pitchFamily="34" charset="0"/>
      <p:regular r:id="rId30"/>
      <p:italic r:id="rId31"/>
    </p:embeddedFont>
    <p:embeddedFont>
      <p:font typeface="Calibri" panose="020F0502020204030204" pitchFamily="34" charset="0"/>
      <p:regular r:id="rId32"/>
      <p:bold r:id="rId33"/>
      <p:italic r:id="rId34"/>
      <p:boldItalic r:id="rId35"/>
    </p:embeddedFont>
    <p:embeddedFont>
      <p:font typeface="Montserrat" panose="020B0604020202020204" charset="0"/>
      <p:regular r:id="rId36"/>
      <p:bold r:id="rId37"/>
      <p:italic r:id="rId38"/>
      <p:boldItalic r:id="rId39"/>
    </p:embeddedFont>
    <p:embeddedFont>
      <p:font typeface="Century" panose="02040604050505020304" pitchFamily="18"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41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da01efd9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da01efd9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0da01efd9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0da01efd9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da01efd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da01efd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0da01efd9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0da01efd9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da01efd9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da01efd9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da01efd9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0da01efd9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C71032F-82BB-4955-B3E4-4F25FF948D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437763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71032F-82BB-4955-B3E4-4F25FF948D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143014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71032F-82BB-4955-B3E4-4F25FF948D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277064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8627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71032F-82BB-4955-B3E4-4F25FF948D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875435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71032F-82BB-4955-B3E4-4F25FF948D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6068878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71032F-82BB-4955-B3E4-4F25FF948DE6}"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01564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71032F-82BB-4955-B3E4-4F25FF948DE6}" type="datetimeFigureOut">
              <a:rPr lang="en-US" smtClean="0"/>
              <a:t>6/2/2022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002110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71032F-82BB-4955-B3E4-4F25FF948DE6}" type="datetimeFigureOut">
              <a:rPr lang="en-US" smtClean="0"/>
              <a:t>6/2/2022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153350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1032F-82BB-4955-B3E4-4F25FF948DE6}" type="datetimeFigureOut">
              <a:rPr lang="en-US" smtClean="0"/>
              <a:t>6/2/2022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42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C71032F-82BB-4955-B3E4-4F25FF948DE6}"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6364556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C71032F-82BB-4955-B3E4-4F25FF948DE6}"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9276932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C71032F-82BB-4955-B3E4-4F25FF948DE6}" type="datetimeFigureOut">
              <a:rPr lang="en-US" smtClean="0"/>
              <a:t>6/2/2022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68087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50574"/>
            <a:ext cx="6858000" cy="1908311"/>
          </a:xfrm>
        </p:spPr>
        <p:txBody>
          <a:bodyPr>
            <a:normAutofit fontScale="90000"/>
          </a:bodyPr>
          <a:lstStyle/>
          <a:p>
            <a:r>
              <a:rPr lang="en-HK" sz="3600" b="1" dirty="0" smtClean="0">
                <a:ln w="12700">
                  <a:solidFill>
                    <a:schemeClr val="accent1"/>
                  </a:solidFill>
                  <a:prstDash val="solid"/>
                </a:ln>
                <a:solidFill>
                  <a:schemeClr val="accent2">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PALAC 2022</a:t>
            </a:r>
            <a:r>
              <a:rPr lang="en-HK" sz="3600" dirty="0" smtClean="0">
                <a:latin typeface="Times New Roman" panose="02020603050405020304" pitchFamily="18" charset="0"/>
                <a:cs typeface="Times New Roman" panose="02020603050405020304" pitchFamily="18" charset="0"/>
              </a:rPr>
              <a:t/>
            </a:r>
            <a:br>
              <a:rPr lang="en-HK" sz="3600" dirty="0" smtClean="0">
                <a:latin typeface="Times New Roman" panose="02020603050405020304" pitchFamily="18" charset="0"/>
                <a:cs typeface="Times New Roman" panose="02020603050405020304" pitchFamily="18" charset="0"/>
              </a:rPr>
            </a:br>
            <a:r>
              <a:rPr lang="en-HK" sz="3600" dirty="0">
                <a:latin typeface="Times New Roman" panose="02020603050405020304" pitchFamily="18" charset="0"/>
                <a:cs typeface="Times New Roman" panose="02020603050405020304" pitchFamily="18" charset="0"/>
              </a:rPr>
              <a:t/>
            </a:r>
            <a:br>
              <a:rPr lang="en-HK" sz="3600" dirty="0">
                <a:latin typeface="Times New Roman" panose="02020603050405020304" pitchFamily="18" charset="0"/>
                <a:cs typeface="Times New Roman" panose="02020603050405020304" pitchFamily="18" charset="0"/>
              </a:rPr>
            </a:br>
            <a:r>
              <a:rPr lang="en-HK" sz="2400" b="1" dirty="0" smtClean="0">
                <a:ln w="6600">
                  <a:solidFill>
                    <a:schemeClr val="accent2"/>
                  </a:solidFill>
                  <a:prstDash val="solid"/>
                </a:ln>
                <a:solidFill>
                  <a:schemeClr val="bg1"/>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Global Climate Change Research and the Liberal Arts</a:t>
            </a:r>
            <a:r>
              <a:rPr lang="en-HK" sz="2400" dirty="0" smtClean="0">
                <a:latin typeface="Times New Roman" panose="02020603050405020304" pitchFamily="18" charset="0"/>
                <a:cs typeface="Times New Roman" panose="02020603050405020304" pitchFamily="18" charset="0"/>
              </a:rPr>
              <a:t/>
            </a:r>
            <a:br>
              <a:rPr lang="en-HK" sz="2400" dirty="0" smtClean="0">
                <a:latin typeface="Times New Roman" panose="02020603050405020304" pitchFamily="18" charset="0"/>
                <a:cs typeface="Times New Roman" panose="02020603050405020304" pitchFamily="18" charset="0"/>
              </a:rPr>
            </a:br>
            <a:r>
              <a:rPr lang="en-HK" sz="2400" dirty="0">
                <a:latin typeface="Times New Roman" panose="02020603050405020304" pitchFamily="18" charset="0"/>
                <a:cs typeface="Times New Roman" panose="02020603050405020304" pitchFamily="18" charset="0"/>
              </a:rPr>
              <a:t/>
            </a:r>
            <a:br>
              <a:rPr lang="en-HK" sz="2400" dirty="0">
                <a:latin typeface="Times New Roman" panose="02020603050405020304" pitchFamily="18" charset="0"/>
                <a:cs typeface="Times New Roman" panose="02020603050405020304" pitchFamily="18" charset="0"/>
              </a:rPr>
            </a:br>
            <a:r>
              <a:rPr lang="en-HK"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Anthropocene Studies at HKBU</a:t>
            </a: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43000" y="3962400"/>
            <a:ext cx="6858000" cy="815009"/>
          </a:xfrm>
        </p:spPr>
        <p:txBody>
          <a:bodyPr/>
          <a:lstStyle/>
          <a:p>
            <a:r>
              <a:rPr lang="en-HK" b="1" dirty="0" err="1" smtClean="0">
                <a:solidFill>
                  <a:srgbClr val="002060"/>
                </a:solidFill>
                <a:effectLst>
                  <a:outerShdw blurRad="38100" dist="38100" dir="2700000" algn="tl">
                    <a:srgbClr val="000000">
                      <a:alpha val="43137"/>
                    </a:srgbClr>
                  </a:outerShdw>
                </a:effectLst>
                <a:latin typeface="Century" panose="02040604050505020304" pitchFamily="18" charset="0"/>
              </a:rPr>
              <a:t>Kwai</a:t>
            </a:r>
            <a:r>
              <a:rPr lang="en-HK" b="1" dirty="0" smtClean="0">
                <a:solidFill>
                  <a:srgbClr val="002060"/>
                </a:solidFill>
                <a:effectLst>
                  <a:outerShdw blurRad="38100" dist="38100" dir="2700000" algn="tl">
                    <a:srgbClr val="000000">
                      <a:alpha val="43137"/>
                    </a:srgbClr>
                  </a:outerShdw>
                </a:effectLst>
                <a:latin typeface="Century" panose="02040604050505020304" pitchFamily="18" charset="0"/>
              </a:rPr>
              <a:t>-Cheung LO</a:t>
            </a:r>
          </a:p>
          <a:p>
            <a:r>
              <a:rPr lang="en-HK" b="1" dirty="0" smtClean="0">
                <a:solidFill>
                  <a:srgbClr val="002060"/>
                </a:solidFill>
                <a:effectLst>
                  <a:outerShdw blurRad="38100" dist="38100" dir="2700000" algn="tl">
                    <a:srgbClr val="000000">
                      <a:alpha val="43137"/>
                    </a:srgbClr>
                  </a:outerShdw>
                </a:effectLst>
                <a:latin typeface="Century" panose="02040604050505020304" pitchFamily="18" charset="0"/>
              </a:rPr>
              <a:t>Hong Kong Baptist University</a:t>
            </a:r>
            <a:endParaRPr lang="en-US" b="1" dirty="0">
              <a:solidFill>
                <a:srgbClr val="002060"/>
              </a:solidFill>
              <a:effectLst>
                <a:outerShdw blurRad="38100" dist="38100" dir="2700000" algn="tl">
                  <a:srgbClr val="000000">
                    <a:alpha val="43137"/>
                  </a:srgbClr>
                </a:outerShdw>
              </a:effectLst>
              <a:latin typeface="Century" panose="02040604050505020304" pitchFamily="18" charset="0"/>
            </a:endParaRPr>
          </a:p>
        </p:txBody>
      </p:sp>
      <p:pic>
        <p:nvPicPr>
          <p:cNvPr id="4" name="Picture 3"/>
          <p:cNvPicPr>
            <a:picLocks noChangeAspect="1"/>
          </p:cNvPicPr>
          <p:nvPr/>
        </p:nvPicPr>
        <p:blipFill>
          <a:blip r:embed="rId2"/>
          <a:stretch>
            <a:fillRect/>
          </a:stretch>
        </p:blipFill>
        <p:spPr>
          <a:xfrm>
            <a:off x="-72887" y="2358885"/>
            <a:ext cx="9217283" cy="1497497"/>
          </a:xfrm>
          <a:prstGeom prst="rect">
            <a:avLst/>
          </a:prstGeom>
        </p:spPr>
      </p:pic>
    </p:spTree>
    <p:extLst>
      <p:ext uri="{BB962C8B-B14F-4D97-AF65-F5344CB8AC3E}">
        <p14:creationId xmlns:p14="http://schemas.microsoft.com/office/powerpoint/2010/main" val="2507163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71" y="273844"/>
            <a:ext cx="8481390" cy="994172"/>
          </a:xfrm>
        </p:spPr>
        <p:txBody>
          <a:bodyPr>
            <a:normAutofit/>
          </a:bodyPr>
          <a:lstStyle/>
          <a:p>
            <a:r>
              <a:rPr lang="en-HK" sz="2800" b="1" dirty="0" smtClean="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Curriculum Development for Undergraduate Students</a:t>
            </a:r>
            <a:endParaRPr lang="en-US" sz="2800" b="1"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pPr marL="0" indent="0">
              <a:buNone/>
            </a:pPr>
            <a:r>
              <a:rPr lang="en-HK" b="1" i="1" dirty="0" smtClean="0">
                <a:solidFill>
                  <a:schemeClr val="accent3">
                    <a:lumMod val="50000"/>
                  </a:schemeClr>
                </a:solidFill>
                <a:latin typeface="Times New Roman" panose="02020603050405020304" pitchFamily="18" charset="0"/>
                <a:cs typeface="Times New Roman" panose="02020603050405020304" pitchFamily="18" charset="0"/>
              </a:rPr>
              <a:t>Some new courses offered under the category of “Health and Environmental Humanities”:</a:t>
            </a:r>
          </a:p>
          <a:p>
            <a:pPr marL="0" indent="0">
              <a:buNone/>
            </a:pPr>
            <a:endParaRPr lang="en-HK" dirty="0" smtClean="0">
              <a:latin typeface="Times New Roman" panose="02020603050405020304" pitchFamily="18" charset="0"/>
              <a:cs typeface="Times New Roman" panose="02020603050405020304" pitchFamily="18" charset="0"/>
            </a:endParaRPr>
          </a:p>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Environmental Humanities: Key </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Concepts</a:t>
            </a:r>
          </a:p>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Climate Change Literature and </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Culture</a:t>
            </a:r>
          </a:p>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Health and the </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Humanities</a:t>
            </a:r>
          </a:p>
          <a:p>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Posthuman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Futures</a:t>
            </a:r>
          </a:p>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Disability, Culture &amp; Technology</a:t>
            </a:r>
          </a:p>
        </p:txBody>
      </p:sp>
    </p:spTree>
    <p:extLst>
      <p:ext uri="{BB962C8B-B14F-4D97-AF65-F5344CB8AC3E}">
        <p14:creationId xmlns:p14="http://schemas.microsoft.com/office/powerpoint/2010/main" val="649562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DO WE MAKE IMPACT IN COMMUNITY?</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2" name="Google Shape;92;p18"/>
          <p:cNvSpPr txBox="1">
            <a:spLocks noGrp="1"/>
          </p:cNvSpPr>
          <p:nvPr>
            <p:ph type="body" idx="1"/>
          </p:nvPr>
        </p:nvSpPr>
        <p:spPr>
          <a:xfrm>
            <a:off x="311700" y="1478025"/>
            <a:ext cx="8520600" cy="30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80 film screenings</a:t>
            </a:r>
            <a:r>
              <a:rPr lang="en"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with “meeting the director” in art venues and cinemas</a:t>
            </a:r>
            <a:endParaRPr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film festival</a:t>
            </a:r>
            <a:r>
              <a:rPr lang="en"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“focus on director”</a:t>
            </a:r>
            <a:endParaRPr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public lecture</a:t>
            </a:r>
            <a:r>
              <a:rPr lang="en"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at Asia Society</a:t>
            </a:r>
            <a:endParaRPr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special issues</a:t>
            </a:r>
            <a:r>
              <a:rPr lang="en"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in a Hong Kong flagship literary magazine</a:t>
            </a:r>
            <a:endParaRPr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website</a:t>
            </a:r>
            <a:r>
              <a:rPr lang="en"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and </a:t>
            </a: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2 social media channels</a:t>
            </a:r>
            <a:endParaRPr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1200"/>
              </a:spcAft>
              <a:buNone/>
            </a:pPr>
            <a:r>
              <a:rPr lang="en" b="1"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Numerous newspaper articles and media </a:t>
            </a:r>
            <a:r>
              <a:rPr lang="en" b="1" dirty="0" smtClean="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interviews</a:t>
            </a:r>
          </a:p>
          <a:p>
            <a:pPr marL="0" lvl="0" indent="0" algn="l" rtl="0">
              <a:spcBef>
                <a:spcPts val="1200"/>
              </a:spcBef>
              <a:spcAft>
                <a:spcPts val="1200"/>
              </a:spcAft>
              <a:buNone/>
            </a:pPr>
            <a:r>
              <a:rPr lang="en" b="1" dirty="0" smtClean="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Future Plan: Workshop with High School Students in the summer </a:t>
            </a:r>
            <a:r>
              <a:rPr lang="en" dirty="0" smtClean="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a:t>
            </a:r>
            <a:endParaRPr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a:t>
            </a:r>
            <a:r>
              <a:rPr lang="en"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 WE DO WITH NON-LOCAL PARTNERS?</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8" name="Google Shape;98;p19"/>
          <p:cNvSpPr txBox="1">
            <a:spLocks noGrp="1"/>
          </p:cNvSpPr>
          <p:nvPr>
            <p:ph type="body" idx="1"/>
          </p:nvPr>
        </p:nvSpPr>
        <p:spPr>
          <a:xfrm>
            <a:off x="1762539" y="1702904"/>
            <a:ext cx="6109252" cy="3154017"/>
          </a:xfrm>
          <a:prstGeom prst="rect">
            <a:avLst/>
          </a:prstGeom>
        </p:spPr>
        <p:style>
          <a:lnRef idx="0">
            <a:scrgbClr r="0" g="0" b="0"/>
          </a:lnRef>
          <a:fillRef idx="1003">
            <a:schemeClr val="lt1"/>
          </a:fillRef>
          <a:effectRef idx="0">
            <a:scrgbClr r="0" g="0" b="0"/>
          </a:effectRef>
          <a:fontRef idx="major"/>
        </p:style>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endParaRPr lang="en" b="1"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b="1"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Joint </a:t>
            </a:r>
            <a:r>
              <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conferences and events with</a:t>
            </a:r>
            <a:r>
              <a:rPr lang="en" b="1"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endParaRPr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King’s college, London</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Columbia University, New York</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Hankuk University of Foreign Studies, Seoul </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Agnes Scott College, Atlanta</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1200"/>
              </a:spcAft>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Soochow University, Suzhou</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689113"/>
            <a:ext cx="8520600" cy="583096"/>
          </a:xfrm>
        </p:spPr>
        <p:txBody>
          <a:bodyPr>
            <a:normAutofit fontScale="90000"/>
          </a:bodyPr>
          <a:lstStyle/>
          <a:p>
            <a:pPr algn="ctr"/>
            <a:r>
              <a:rPr lang="en-HK"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Some of my </a:t>
            </a:r>
            <a:r>
              <a:rPr lang="en-HK"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recent related </a:t>
            </a:r>
            <a:r>
              <a:rPr lang="en-HK"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 topics:</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311700" y="1928191"/>
            <a:ext cx="8520600" cy="2640684"/>
          </a:xfrm>
        </p:spPr>
        <p:txBody>
          <a:bodyPr>
            <a:normAutofit fontScale="92500" lnSpcReduction="10000"/>
          </a:bodyPr>
          <a:lstStyle/>
          <a:p>
            <a:r>
              <a:rPr lang="en-HK" b="1" dirty="0" err="1" smtClean="0">
                <a:ln w="12700">
                  <a:solidFill>
                    <a:schemeClr val="accent3">
                      <a:lumMod val="50000"/>
                    </a:schemeClr>
                  </a:solidFill>
                  <a:prstDash val="solid"/>
                </a:ln>
                <a:solidFill>
                  <a:srgbClr val="00B050"/>
                </a:solidFill>
                <a:effectLst>
                  <a:innerShdw blurRad="177800">
                    <a:schemeClr val="accent3">
                      <a:lumMod val="50000"/>
                    </a:schemeClr>
                  </a:innerShdw>
                </a:effectLst>
                <a:latin typeface="Century" panose="02040604050505020304" pitchFamily="18" charset="0"/>
              </a:rPr>
              <a:t>Ecologizing</a:t>
            </a:r>
            <a:r>
              <a:rPr lang="en-HK" b="1" dirty="0" smtClean="0">
                <a:ln w="12700">
                  <a:solidFill>
                    <a:schemeClr val="accent3">
                      <a:lumMod val="50000"/>
                    </a:schemeClr>
                  </a:solidFill>
                  <a:prstDash val="solid"/>
                </a:ln>
                <a:solidFill>
                  <a:srgbClr val="00B050"/>
                </a:solidFill>
                <a:effectLst>
                  <a:innerShdw blurRad="177800">
                    <a:schemeClr val="accent3">
                      <a:lumMod val="50000"/>
                    </a:schemeClr>
                  </a:innerShdw>
                </a:effectLst>
                <a:latin typeface="Century" panose="02040604050505020304" pitchFamily="18" charset="0"/>
              </a:rPr>
              <a:t> Ethnic Minority Cinema in the Chinese Nation-Building Process</a:t>
            </a:r>
          </a:p>
          <a:p>
            <a:endParaRPr lang="en-HK"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entury" panose="02040604050505020304" pitchFamily="18" charset="0"/>
            </a:endParaRPr>
          </a:p>
          <a:p>
            <a:r>
              <a:rPr lang="en-HK" b="1" dirty="0" smtClean="0">
                <a:ln w="12700">
                  <a:solidFill>
                    <a:schemeClr val="accent3">
                      <a:lumMod val="50000"/>
                    </a:schemeClr>
                  </a:solidFill>
                  <a:prstDash val="solid"/>
                </a:ln>
                <a:solidFill>
                  <a:schemeClr val="bg2">
                    <a:lumMod val="75000"/>
                  </a:schemeClr>
                </a:solidFill>
                <a:effectLst>
                  <a:innerShdw blurRad="177800">
                    <a:schemeClr val="accent3">
                      <a:lumMod val="50000"/>
                    </a:schemeClr>
                  </a:innerShdw>
                </a:effectLst>
                <a:latin typeface="Century" panose="02040604050505020304" pitchFamily="18" charset="0"/>
              </a:rPr>
              <a:t>China’s Distant Water Fishing Fleet and the Overfishing Issue</a:t>
            </a:r>
          </a:p>
          <a:p>
            <a:pPr marL="114300" indent="0">
              <a:buNone/>
            </a:pPr>
            <a:endPar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entury" panose="02040604050505020304" pitchFamily="18" charset="0"/>
            </a:endParaRPr>
          </a:p>
          <a:p>
            <a:r>
              <a:rPr lang="en-HK" b="1" dirty="0" smtClean="0">
                <a:ln w="12700">
                  <a:solidFill>
                    <a:schemeClr val="accent3">
                      <a:lumMod val="50000"/>
                    </a:schemeClr>
                  </a:solidFill>
                  <a:prstDash val="solid"/>
                </a:ln>
                <a:solidFill>
                  <a:srgbClr val="FFFF00"/>
                </a:solidFill>
                <a:effectLst>
                  <a:innerShdw blurRad="177800">
                    <a:schemeClr val="accent3">
                      <a:lumMod val="50000"/>
                    </a:schemeClr>
                  </a:innerShdw>
                </a:effectLst>
                <a:latin typeface="Century" panose="02040604050505020304" pitchFamily="18" charset="0"/>
              </a:rPr>
              <a:t>Water Supply and Management in Hong Kong-China Relationship during the British Colonial Era</a:t>
            </a:r>
          </a:p>
          <a:p>
            <a:pPr marL="114300" indent="0">
              <a:buNone/>
            </a:pPr>
            <a:endParaRPr lang="en-HK"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entury" panose="02040604050505020304" pitchFamily="18" charset="0"/>
            </a:endParaRPr>
          </a:p>
          <a:p>
            <a:r>
              <a:rPr lang="en-HK" b="1" dirty="0" smtClean="0">
                <a:ln w="12700">
                  <a:solidFill>
                    <a:schemeClr val="accent3">
                      <a:lumMod val="50000"/>
                    </a:schemeClr>
                  </a:solidFill>
                  <a:prstDash val="solid"/>
                </a:ln>
                <a:solidFill>
                  <a:srgbClr val="C00000"/>
                </a:solidFill>
                <a:effectLst>
                  <a:innerShdw blurRad="177800">
                    <a:schemeClr val="accent3">
                      <a:lumMod val="50000"/>
                    </a:schemeClr>
                  </a:innerShdw>
                </a:effectLst>
                <a:latin typeface="Century" panose="02040604050505020304" pitchFamily="18" charset="0"/>
              </a:rPr>
              <a:t>Cloud Control: Weather Modification Program and Cloud Computing Industry in </a:t>
            </a:r>
            <a:r>
              <a:rPr lang="en-HK" b="1" dirty="0" smtClean="0">
                <a:ln w="12700">
                  <a:solidFill>
                    <a:schemeClr val="accent3">
                      <a:lumMod val="50000"/>
                    </a:schemeClr>
                  </a:solidFill>
                  <a:prstDash val="solid"/>
                </a:ln>
                <a:solidFill>
                  <a:srgbClr val="C00000"/>
                </a:solidFill>
                <a:effectLst>
                  <a:innerShdw blurRad="177800">
                    <a:schemeClr val="accent3">
                      <a:lumMod val="50000"/>
                    </a:schemeClr>
                  </a:innerShdw>
                </a:effectLst>
                <a:latin typeface="Century" panose="02040604050505020304" pitchFamily="18" charset="0"/>
              </a:rPr>
              <a:t>the Shadows of China’s Ecological </a:t>
            </a:r>
            <a:r>
              <a:rPr lang="en-HK" b="1" dirty="0" err="1" smtClean="0">
                <a:ln w="12700">
                  <a:solidFill>
                    <a:schemeClr val="accent3">
                      <a:lumMod val="50000"/>
                    </a:schemeClr>
                  </a:solidFill>
                  <a:prstDash val="solid"/>
                </a:ln>
                <a:solidFill>
                  <a:srgbClr val="C00000"/>
                </a:solidFill>
                <a:effectLst>
                  <a:innerShdw blurRad="177800">
                    <a:schemeClr val="accent3">
                      <a:lumMod val="50000"/>
                    </a:schemeClr>
                  </a:innerShdw>
                </a:effectLst>
                <a:latin typeface="Century" panose="02040604050505020304" pitchFamily="18" charset="0"/>
              </a:rPr>
              <a:t>Civlization</a:t>
            </a:r>
            <a:endParaRPr lang="en-US" b="1" dirty="0">
              <a:ln w="12700">
                <a:solidFill>
                  <a:schemeClr val="accent3">
                    <a:lumMod val="50000"/>
                  </a:schemeClr>
                </a:solidFill>
                <a:prstDash val="solid"/>
              </a:ln>
              <a:solidFill>
                <a:srgbClr val="C00000"/>
              </a:solidFill>
              <a:effectLst>
                <a:innerShdw blurRad="177800">
                  <a:schemeClr val="accent3">
                    <a:lumMod val="50000"/>
                  </a:schemeClr>
                </a:innerShdw>
              </a:effectLst>
              <a:latin typeface="Century" panose="02040604050505020304" pitchFamily="18" charset="0"/>
            </a:endParaRPr>
          </a:p>
        </p:txBody>
      </p:sp>
    </p:spTree>
    <p:extLst>
      <p:ext uri="{BB962C8B-B14F-4D97-AF65-F5344CB8AC3E}">
        <p14:creationId xmlns:p14="http://schemas.microsoft.com/office/powerpoint/2010/main" val="112972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3341717"/>
            <a:ext cx="6507167" cy="1122218"/>
          </a:xfrm>
          <a:effectLst>
            <a:glow rad="228600">
              <a:schemeClr val="accent6">
                <a:satMod val="175000"/>
                <a:alpha val="40000"/>
              </a:schemeClr>
            </a:glow>
          </a:effectLst>
        </p:spPr>
        <p:txBody>
          <a:bodyPr>
            <a:normAutofit fontScale="90000"/>
          </a:bodyPr>
          <a:lstStyle/>
          <a:p>
            <a:r>
              <a:rPr lang="en-HK" sz="2700" b="1" dirty="0">
                <a:ln w="6600">
                  <a:solidFill>
                    <a:schemeClr val="accent2"/>
                  </a:solidFill>
                  <a:prstDash val="solid"/>
                </a:ln>
                <a:solidFill>
                  <a:srgbClr val="FFFF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China’s Cloud Control in the Shadows of Ecological Civilization</a:t>
            </a:r>
            <a:r>
              <a:rPr lang="en-US" dirty="0">
                <a:effectLst/>
              </a:rPr>
              <a:t/>
            </a:r>
            <a:br>
              <a:rPr lang="en-US" dirty="0">
                <a:effectLst/>
              </a:rPr>
            </a:br>
            <a:endParaRPr lang="en-US" sz="2700" b="1" dirty="0"/>
          </a:p>
        </p:txBody>
      </p:sp>
      <p:sp>
        <p:nvSpPr>
          <p:cNvPr id="3" name="Subtitle 2"/>
          <p:cNvSpPr>
            <a:spLocks noGrp="1"/>
          </p:cNvSpPr>
          <p:nvPr>
            <p:ph type="subTitle" idx="1"/>
          </p:nvPr>
        </p:nvSpPr>
        <p:spPr>
          <a:xfrm>
            <a:off x="1313259" y="4382885"/>
            <a:ext cx="6507167" cy="673331"/>
          </a:xfrm>
        </p:spPr>
        <p:txBody>
          <a:bodyPr/>
          <a:lstStyle/>
          <a:p>
            <a:r>
              <a:rPr lang="en-HK" b="1" dirty="0" err="1" smtClean="0">
                <a:latin typeface="Times New Roman" panose="02020603050405020304" pitchFamily="18" charset="0"/>
                <a:cs typeface="Times New Roman" panose="02020603050405020304" pitchFamily="18" charset="0"/>
              </a:rPr>
              <a:t>Kwai</a:t>
            </a:r>
            <a:r>
              <a:rPr lang="en-HK" b="1" dirty="0" smtClean="0">
                <a:latin typeface="Times New Roman" panose="02020603050405020304" pitchFamily="18" charset="0"/>
                <a:cs typeface="Times New Roman" panose="02020603050405020304" pitchFamily="18" charset="0"/>
              </a:rPr>
              <a:t>-Cheung LO</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9144000" cy="3123507"/>
          </a:xfrm>
          <a:prstGeom prst="rect">
            <a:avLst/>
          </a:prstGeom>
        </p:spPr>
      </p:pic>
    </p:spTree>
    <p:extLst>
      <p:ext uri="{BB962C8B-B14F-4D97-AF65-F5344CB8AC3E}">
        <p14:creationId xmlns:p14="http://schemas.microsoft.com/office/powerpoint/2010/main" val="3495945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3" name="Title 2"/>
          <p:cNvSpPr>
            <a:spLocks noGrp="1"/>
          </p:cNvSpPr>
          <p:nvPr>
            <p:ph type="title"/>
          </p:nvPr>
        </p:nvSpPr>
        <p:spPr>
          <a:xfrm>
            <a:off x="856060" y="236913"/>
            <a:ext cx="7429499" cy="604751"/>
          </a:xfrm>
        </p:spPr>
        <p:txBody>
          <a:bodyPr>
            <a:normAutofit fontScale="90000"/>
          </a:bodyPr>
          <a:lstStyle/>
          <a:p>
            <a:r>
              <a:rPr lang="en-HK" b="1" cap="none" dirty="0" smtClean="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China’s Geoengineering : </a:t>
            </a:r>
            <a:r>
              <a:rPr lang="en-HK" b="1" cap="none"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weather modification programs</a:t>
            </a:r>
            <a:endParaRPr lang="en-US" b="1" cap="none"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467592" y="2269375"/>
            <a:ext cx="8055032" cy="2724497"/>
          </a:xfrm>
          <a:ln>
            <a:solidFill>
              <a:schemeClr val="accent5">
                <a:lumMod val="20000"/>
                <a:lumOff val="80000"/>
              </a:schemeClr>
            </a:solidFill>
          </a:ln>
          <a:effectLst>
            <a:glow rad="101600">
              <a:schemeClr val="accent2">
                <a:lumMod val="20000"/>
                <a:lumOff val="80000"/>
                <a:alpha val="60000"/>
              </a:schemeClr>
            </a:glow>
          </a:effectLst>
        </p:spPr>
        <p:txBody>
          <a:bodyPr/>
          <a:lstStyle/>
          <a:p>
            <a:r>
              <a:rPr lang="en-HK" cap="none" dirty="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For decades, China has been investing heavily in this technology, resulting with owning one of the world’s most advanced weather modification </a:t>
            </a:r>
            <a:r>
              <a:rPr lang="en-HK" cap="none" dirty="0" smtClean="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programs</a:t>
            </a:r>
          </a:p>
          <a:p>
            <a:r>
              <a:rPr lang="en-HK" cap="none" dirty="0" smtClean="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However, the </a:t>
            </a:r>
            <a:r>
              <a:rPr lang="en-HK" cap="none" dirty="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efficacy of cloud seeding, rainmaking, rain-suppression, or hail-suppression remains </a:t>
            </a:r>
            <a:r>
              <a:rPr lang="en-HK" cap="none" dirty="0" smtClean="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undetermined</a:t>
            </a:r>
          </a:p>
          <a:p>
            <a:r>
              <a:rPr lang="en-HK" cap="none" dirty="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T</a:t>
            </a:r>
            <a:r>
              <a:rPr lang="en-HK" cap="none" dirty="0" smtClean="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he </a:t>
            </a:r>
            <a:r>
              <a:rPr lang="en-HK" cap="none" dirty="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State Council </a:t>
            </a:r>
            <a:r>
              <a:rPr lang="en-HK" cap="none" dirty="0" smtClean="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has </a:t>
            </a:r>
            <a:r>
              <a:rPr lang="en-HK" cap="none" dirty="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rPr>
              <a:t>announced in late 2020 to launch an extensive scheme to expand its rainmaking capabilities to cover sixty percent of the country’s territories by 2025</a:t>
            </a:r>
            <a:endParaRPr lang="en-US" cap="none" dirty="0">
              <a:ln w="0"/>
              <a:solidFill>
                <a:schemeClr val="bg1">
                  <a:lumMod val="85000"/>
                </a:schemeClr>
              </a:solidFill>
              <a:effectLst>
                <a:glow rad="101600">
                  <a:schemeClr val="accent2">
                    <a:satMod val="175000"/>
                    <a:alpha val="40000"/>
                  </a:schemeClr>
                </a:glow>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367333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851" y="-230678"/>
            <a:ext cx="4650971" cy="4887883"/>
          </a:xfrm>
          <a:prstGeom prst="rect">
            <a:avLst/>
          </a:prstGeom>
        </p:spPr>
      </p:pic>
      <p:sp>
        <p:nvSpPr>
          <p:cNvPr id="6" name="Title 5"/>
          <p:cNvSpPr>
            <a:spLocks noGrp="1"/>
          </p:cNvSpPr>
          <p:nvPr>
            <p:ph type="title"/>
          </p:nvPr>
        </p:nvSpPr>
        <p:spPr>
          <a:xfrm>
            <a:off x="4627959" y="81049"/>
            <a:ext cx="3657599" cy="124691"/>
          </a:xfrm>
        </p:spPr>
        <p:txBody>
          <a:bodyPr>
            <a:normAutofit fontScale="90000"/>
          </a:bodyPr>
          <a:lstStyle/>
          <a:p>
            <a:endParaRPr lang="en-US" dirty="0"/>
          </a:p>
        </p:txBody>
      </p:sp>
      <p:sp>
        <p:nvSpPr>
          <p:cNvPr id="7" name="Text Placeholder 6"/>
          <p:cNvSpPr>
            <a:spLocks noGrp="1"/>
          </p:cNvSpPr>
          <p:nvPr>
            <p:ph type="body" idx="1"/>
          </p:nvPr>
        </p:nvSpPr>
        <p:spPr/>
        <p:txBody>
          <a:bodyPr/>
          <a:lstStyle/>
          <a:p>
            <a:endParaRPr lang="en-US"/>
          </a:p>
        </p:txBody>
      </p:sp>
      <p:pic>
        <p:nvPicPr>
          <p:cNvPr id="11" name="Content Placeholder 10"/>
          <p:cNvPicPr>
            <a:picLocks noGrp="1" noChangeAspect="1"/>
          </p:cNvPicPr>
          <p:nvPr>
            <p:ph sz="half" idx="2"/>
          </p:nvPr>
        </p:nvPicPr>
        <p:blipFill>
          <a:blip r:embed="rId3"/>
          <a:stretch>
            <a:fillRect/>
          </a:stretch>
        </p:blipFill>
        <p:spPr>
          <a:xfrm>
            <a:off x="1846189" y="2862648"/>
            <a:ext cx="2724620" cy="2162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Placeholder 8"/>
          <p:cNvSpPr>
            <a:spLocks noGrp="1"/>
          </p:cNvSpPr>
          <p:nvPr>
            <p:ph type="body" sz="quarter" idx="3"/>
          </p:nvPr>
        </p:nvSpPr>
        <p:spPr>
          <a:xfrm>
            <a:off x="4832350" y="311728"/>
            <a:ext cx="3453210" cy="93518"/>
          </a:xfrm>
        </p:spPr>
        <p:txBody>
          <a:bodyPr>
            <a:normAutofit fontScale="25000" lnSpcReduction="20000"/>
          </a:bodyPr>
          <a:lstStyle/>
          <a:p>
            <a:endParaRPr lang="en-US" dirty="0"/>
          </a:p>
        </p:txBody>
      </p:sp>
      <p:sp>
        <p:nvSpPr>
          <p:cNvPr id="10" name="Content Placeholder 9"/>
          <p:cNvSpPr>
            <a:spLocks noGrp="1"/>
          </p:cNvSpPr>
          <p:nvPr>
            <p:ph sz="quarter" idx="4"/>
          </p:nvPr>
        </p:nvSpPr>
        <p:spPr>
          <a:xfrm>
            <a:off x="4627959" y="405245"/>
            <a:ext cx="3994418" cy="4351713"/>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W</a:t>
            </a:r>
            <a:r>
              <a:rPr lang="en-US" b="1" cap="none" dirty="0" smtClean="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eather </a:t>
            </a:r>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modification </a:t>
            </a:r>
            <a:r>
              <a:rPr lang="en-US" b="1" cap="none" dirty="0" smtClean="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seems </a:t>
            </a:r>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only a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modest and inexpensive program </a:t>
            </a:r>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with limited social </a:t>
            </a:r>
            <a:r>
              <a:rPr lang="en-US" b="1" cap="none" dirty="0" smtClean="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consequences</a:t>
            </a:r>
          </a:p>
          <a:p>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Chinese goals of the weather modification has for long been restrained: getting more precipitation in arid areas, reducing hail destructive to farming field, and ensuring blue sky in significant national </a:t>
            </a:r>
            <a:r>
              <a:rPr lang="en-US" b="1" cap="none" dirty="0" smtClean="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events</a:t>
            </a:r>
          </a:p>
          <a:p>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Beijing’s ambition to weather the weather even only within its territorial sovereignty inevitably arouses the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suspicions from its neighboring </a:t>
            </a:r>
            <a:r>
              <a:rPr lang="en-US"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countries</a:t>
            </a:r>
          </a:p>
          <a:p>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The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absence of proper international coordination</a:t>
            </a:r>
            <a:r>
              <a:rPr lang="en-US" b="1" cap="none" dirty="0">
                <a:ln w="0"/>
                <a:solidFill>
                  <a:schemeClr val="bg2">
                    <a:lumMod val="50000"/>
                  </a:schemeClr>
                </a:solidFill>
                <a:effectLst>
                  <a:outerShdw blurRad="38100" dist="19050" dir="2700000" algn="tl" rotWithShape="0">
                    <a:schemeClr val="dk1">
                      <a:alpha val="40000"/>
                    </a:schemeClr>
                  </a:outerShdw>
                </a:effectLst>
                <a:latin typeface="Century" panose="02040604050505020304" pitchFamily="18" charset="0"/>
              </a:rPr>
              <a:t> of weather modification activity, even if confined to be domestic, could lead to “charges of rain stealing between neighboring regions” </a:t>
            </a:r>
          </a:p>
        </p:txBody>
      </p:sp>
    </p:spTree>
    <p:extLst>
      <p:ext uri="{BB962C8B-B14F-4D97-AF65-F5344CB8AC3E}">
        <p14:creationId xmlns:p14="http://schemas.microsoft.com/office/powerpoint/2010/main" val="2966214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3198322" cy="5143500"/>
          </a:xfrm>
          <a:prstGeom prst="rect">
            <a:avLst/>
          </a:prstGeom>
        </p:spPr>
      </p:pic>
      <p:sp>
        <p:nvSpPr>
          <p:cNvPr id="8" name="Title 7"/>
          <p:cNvSpPr>
            <a:spLocks noGrp="1"/>
          </p:cNvSpPr>
          <p:nvPr>
            <p:ph type="title"/>
          </p:nvPr>
        </p:nvSpPr>
        <p:spPr>
          <a:xfrm>
            <a:off x="3416531" y="1"/>
            <a:ext cx="4869027" cy="542405"/>
          </a:xfrm>
          <a:noFill/>
          <a:ln>
            <a:noFill/>
          </a:ln>
        </p:spPr>
        <p:style>
          <a:lnRef idx="0">
            <a:scrgbClr r="0" g="0" b="0"/>
          </a:lnRef>
          <a:fillRef idx="0">
            <a:scrgbClr r="0" g="0" b="0"/>
          </a:fillRef>
          <a:effectRef idx="0">
            <a:scrgbClr r="0" g="0" b="0"/>
          </a:effectRef>
          <a:fontRef idx="minor">
            <a:schemeClr val="accent5"/>
          </a:fontRef>
        </p:style>
        <p:txBody>
          <a:bodyPr>
            <a:normAutofit fontScale="90000"/>
          </a:bodyPr>
          <a:lstStyle/>
          <a:p>
            <a:r>
              <a:rPr lang="en-US" b="1" cap="none" dirty="0" err="1">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Weaponizing</a:t>
            </a:r>
            <a:r>
              <a:rPr lang="en-US" b="1" cap="none" dirty="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b="1" cap="none" dirty="0" smtClean="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Weather </a:t>
            </a:r>
            <a:endParaRPr lang="en-US" b="1" cap="none" dirty="0">
              <a:ln w="6600">
                <a:solidFill>
                  <a:schemeClr val="accent2"/>
                </a:solidFill>
                <a:prstDash val="solid"/>
              </a:ln>
              <a:solidFill>
                <a:srgbClr val="C0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idx="1"/>
          </p:nvPr>
        </p:nvSpPr>
        <p:spPr>
          <a:xfrm>
            <a:off x="3416531" y="692036"/>
            <a:ext cx="5505104" cy="4170910"/>
          </a:xfrm>
        </p:spPr>
        <p:txBody>
          <a:bodyPr>
            <a:normAutofit fontScale="77500" lnSpcReduction="20000"/>
          </a:bodyPr>
          <a:lstStyle/>
          <a:p>
            <a:r>
              <a:rPr lang="en-US" b="1" cap="none" dirty="0">
                <a:ln w="0"/>
                <a:effectLst>
                  <a:outerShdw blurRad="38100" dist="19050" dir="2700000" algn="tl" rotWithShape="0">
                    <a:schemeClr val="dk1">
                      <a:alpha val="40000"/>
                    </a:schemeClr>
                  </a:outerShdw>
                </a:effectLst>
                <a:latin typeface="Century" panose="02040604050505020304" pitchFamily="18" charset="0"/>
              </a:rPr>
              <a:t>The American military has heavily supported the development of weather sciences for meteorological research after </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WWII</a:t>
            </a:r>
          </a:p>
          <a:p>
            <a:r>
              <a:rPr lang="en-US" b="1" cap="none" dirty="0">
                <a:ln w="0"/>
                <a:effectLst>
                  <a:outerShdw blurRad="38100" dist="19050" dir="2700000" algn="tl" rotWithShape="0">
                    <a:schemeClr val="dk1">
                      <a:alpha val="40000"/>
                    </a:schemeClr>
                  </a:outerShdw>
                </a:effectLst>
                <a:latin typeface="Century" panose="02040604050505020304" pitchFamily="18" charset="0"/>
              </a:rPr>
              <a:t>In the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Vietnam War</a:t>
            </a:r>
            <a:r>
              <a:rPr lang="en-US" b="1" cap="none" dirty="0">
                <a:ln w="0"/>
                <a:effectLst>
                  <a:outerShdw blurRad="38100" dist="19050" dir="2700000" algn="tl" rotWithShape="0">
                    <a:schemeClr val="dk1">
                      <a:alpha val="40000"/>
                    </a:schemeClr>
                  </a:outerShdw>
                </a:effectLst>
                <a:latin typeface="Century" panose="02040604050505020304" pitchFamily="18" charset="0"/>
              </a:rPr>
              <a:t>, the White House was actively involved in directing the secret mission in cloud seeding over the Ho Chi Minh Trail in order to flood the communist supply </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route</a:t>
            </a:r>
          </a:p>
          <a:p>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C</a:t>
            </a:r>
            <a:r>
              <a:rPr lang="en-HK"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limate </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geoengineering</a:t>
            </a:r>
            <a:r>
              <a:rPr lang="en-HK" b="1" cap="none" dirty="0">
                <a:ln w="0"/>
                <a:effectLst>
                  <a:outerShdw blurRad="38100" dist="19050" dir="2700000" algn="tl" rotWithShape="0">
                    <a:schemeClr val="dk1">
                      <a:alpha val="40000"/>
                    </a:schemeClr>
                  </a:outerShdw>
                </a:effectLst>
                <a:latin typeface="Century" panose="02040604050505020304" pitchFamily="18" charset="0"/>
              </a:rPr>
              <a:t>, which is mainly defined as the technology of removing carbon dioxide from the atmosphere, is getting its momentum in the twenty-first </a:t>
            </a:r>
            <a:r>
              <a:rPr lang="en-HK" b="1" cap="none" dirty="0" smtClean="0">
                <a:ln w="0"/>
                <a:effectLst>
                  <a:outerShdw blurRad="38100" dist="19050" dir="2700000" algn="tl" rotWithShape="0">
                    <a:schemeClr val="dk1">
                      <a:alpha val="40000"/>
                    </a:schemeClr>
                  </a:outerShdw>
                </a:effectLst>
                <a:latin typeface="Century" panose="02040604050505020304" pitchFamily="18" charset="0"/>
              </a:rPr>
              <a:t>century</a:t>
            </a:r>
          </a:p>
          <a:p>
            <a:r>
              <a:rPr lang="en-HK" b="1" cap="none" dirty="0" smtClean="0">
                <a:ln w="0"/>
                <a:effectLst>
                  <a:outerShdw blurRad="38100" dist="19050" dir="2700000" algn="tl" rotWithShape="0">
                    <a:schemeClr val="dk1">
                      <a:alpha val="40000"/>
                    </a:schemeClr>
                  </a:outerShdw>
                </a:effectLst>
                <a:latin typeface="Century" panose="02040604050505020304" pitchFamily="18" charset="0"/>
              </a:rPr>
              <a:t>Some argues that it </a:t>
            </a:r>
            <a:r>
              <a:rPr lang="en-HK" b="1" cap="none" dirty="0">
                <a:ln w="0"/>
                <a:effectLst>
                  <a:outerShdw blurRad="38100" dist="19050" dir="2700000" algn="tl" rotWithShape="0">
                    <a:schemeClr val="dk1">
                      <a:alpha val="40000"/>
                    </a:schemeClr>
                  </a:outerShdw>
                </a:effectLst>
                <a:latin typeface="Century" panose="02040604050505020304" pitchFamily="18" charset="0"/>
              </a:rPr>
              <a:t>is technologically easy to stop global warming by injecting reflective particles of sulphuric acid into the upper atmosphere where they would scatter a fraction of incoming sunlight back to the space, creating a sunshade for the earth </a:t>
            </a:r>
            <a:r>
              <a:rPr lang="en-HK" b="1" cap="none" dirty="0" smtClean="0">
                <a:ln w="0"/>
                <a:effectLst>
                  <a:outerShdw blurRad="38100" dist="19050" dir="2700000" algn="tl" rotWithShape="0">
                    <a:schemeClr val="dk1">
                      <a:alpha val="40000"/>
                    </a:schemeClr>
                  </a:outerShdw>
                </a:effectLst>
                <a:latin typeface="Century" panose="02040604050505020304" pitchFamily="18" charset="0"/>
              </a:rPr>
              <a:t>beneath</a:t>
            </a:r>
          </a:p>
          <a:p>
            <a:r>
              <a:rPr lang="en-HK" b="1" cap="none" dirty="0">
                <a:ln w="0"/>
                <a:effectLst>
                  <a:outerShdw blurRad="38100" dist="19050" dir="2700000" algn="tl" rotWithShape="0">
                    <a:schemeClr val="dk1">
                      <a:alpha val="40000"/>
                    </a:schemeClr>
                  </a:outerShdw>
                </a:effectLst>
                <a:latin typeface="Century" panose="02040604050505020304" pitchFamily="18" charset="0"/>
              </a:rPr>
              <a:t>U</a:t>
            </a:r>
            <a:r>
              <a:rPr lang="en-HK" b="1" cap="none" dirty="0" smtClean="0">
                <a:ln w="0"/>
                <a:effectLst>
                  <a:outerShdw blurRad="38100" dist="19050" dir="2700000" algn="tl" rotWithShape="0">
                    <a:schemeClr val="dk1">
                      <a:alpha val="40000"/>
                    </a:schemeClr>
                  </a:outerShdw>
                </a:effectLst>
                <a:latin typeface="Century" panose="02040604050505020304" pitchFamily="18" charset="0"/>
              </a:rPr>
              <a:t>ncertainties </a:t>
            </a:r>
            <a:r>
              <a:rPr lang="en-HK" b="1" cap="none" dirty="0">
                <a:ln w="0"/>
                <a:effectLst>
                  <a:outerShdw blurRad="38100" dist="19050" dir="2700000" algn="tl" rotWithShape="0">
                    <a:schemeClr val="dk1">
                      <a:alpha val="40000"/>
                    </a:schemeClr>
                  </a:outerShdw>
                </a:effectLst>
                <a:latin typeface="Century" panose="02040604050505020304" pitchFamily="18" charset="0"/>
              </a:rPr>
              <a:t>about the </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potential side-effects </a:t>
            </a:r>
            <a:r>
              <a:rPr lang="en-HK" b="1" cap="none" dirty="0">
                <a:ln w="0"/>
                <a:effectLst>
                  <a:outerShdw blurRad="38100" dist="19050" dir="2700000" algn="tl" rotWithShape="0">
                    <a:schemeClr val="dk1">
                      <a:alpha val="40000"/>
                    </a:schemeClr>
                  </a:outerShdw>
                </a:effectLst>
                <a:latin typeface="Century" panose="02040604050505020304" pitchFamily="18" charset="0"/>
              </a:rPr>
              <a:t>and the practical deployment of such specialized aircrafts and dispersal methods</a:t>
            </a:r>
            <a:endParaRPr lang="en-US" b="1" cap="none" dirty="0">
              <a:ln w="0"/>
              <a:effectLst>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3884900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537235"/>
            <a:ext cx="9144000" cy="2606266"/>
          </a:xfrm>
          <a:prstGeom prst="rect">
            <a:avLst/>
          </a:prstGeom>
        </p:spPr>
      </p:pic>
      <p:sp>
        <p:nvSpPr>
          <p:cNvPr id="3" name="Title 2"/>
          <p:cNvSpPr>
            <a:spLocks noGrp="1"/>
          </p:cNvSpPr>
          <p:nvPr>
            <p:ph type="title"/>
          </p:nvPr>
        </p:nvSpPr>
        <p:spPr>
          <a:xfrm>
            <a:off x="856060" y="105988"/>
            <a:ext cx="7429499" cy="137160"/>
          </a:xfrm>
        </p:spPr>
        <p:txBody>
          <a:bodyPr>
            <a:normAutofit fontScale="90000"/>
          </a:bodyPr>
          <a:lstStyle/>
          <a:p>
            <a:endParaRPr lang="en-US" dirty="0"/>
          </a:p>
        </p:txBody>
      </p:sp>
      <p:sp>
        <p:nvSpPr>
          <p:cNvPr id="4" name="Content Placeholder 3"/>
          <p:cNvSpPr>
            <a:spLocks noGrp="1"/>
          </p:cNvSpPr>
          <p:nvPr>
            <p:ph idx="1"/>
          </p:nvPr>
        </p:nvSpPr>
        <p:spPr>
          <a:xfrm>
            <a:off x="132522" y="105988"/>
            <a:ext cx="8905461" cy="2431247"/>
          </a:xfrm>
        </p:spPr>
        <p:txBody>
          <a:bodyPr>
            <a:normAutofit fontScale="92500"/>
          </a:bodyPr>
          <a:lstStyle/>
          <a:p>
            <a:r>
              <a:rPr lang="en-HK" b="1" cap="none" dirty="0">
                <a:ln w="0"/>
                <a:effectLst>
                  <a:outerShdw blurRad="38100" dist="19050" dir="2700000" algn="tl" rotWithShape="0">
                    <a:schemeClr val="dk1">
                      <a:alpha val="40000"/>
                    </a:schemeClr>
                  </a:outerShdw>
                </a:effectLst>
                <a:latin typeface="Century" panose="02040604050505020304" pitchFamily="18" charset="0"/>
              </a:rPr>
              <a:t>China’s geoengineering endeavours do not only reveal the authorities’ plans to control the clouds in order to regulate the weather, but also their desire </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to take the form of the clouds </a:t>
            </a:r>
            <a:r>
              <a:rPr lang="en-HK" b="1" cap="none" dirty="0">
                <a:ln w="0"/>
                <a:effectLst>
                  <a:outerShdw blurRad="38100" dist="19050" dir="2700000" algn="tl" rotWithShape="0">
                    <a:schemeClr val="dk1">
                      <a:alpha val="40000"/>
                    </a:schemeClr>
                  </a:outerShdw>
                </a:effectLst>
                <a:latin typeface="Century" panose="02040604050505020304" pitchFamily="18" charset="0"/>
              </a:rPr>
              <a:t>by assuming a privileged, transcendent vantage point up in the sky over the </a:t>
            </a:r>
            <a:r>
              <a:rPr lang="en-HK" b="1" cap="none" dirty="0" smtClean="0">
                <a:ln w="0"/>
                <a:effectLst>
                  <a:outerShdw blurRad="38100" dist="19050" dir="2700000" algn="tl" rotWithShape="0">
                    <a:schemeClr val="dk1">
                      <a:alpha val="40000"/>
                    </a:schemeClr>
                  </a:outerShdw>
                </a:effectLst>
                <a:latin typeface="Century" panose="02040604050505020304" pitchFamily="18" charset="0"/>
              </a:rPr>
              <a:t>world</a:t>
            </a:r>
          </a:p>
          <a:p>
            <a:r>
              <a:rPr lang="en-HK" b="1" cap="none" dirty="0">
                <a:ln w="0"/>
                <a:effectLst>
                  <a:outerShdw blurRad="38100" dist="19050" dir="2700000" algn="tl" rotWithShape="0">
                    <a:schemeClr val="dk1">
                      <a:alpha val="40000"/>
                    </a:schemeClr>
                  </a:outerShdw>
                </a:effectLst>
                <a:latin typeface="Century" panose="02040604050505020304" pitchFamily="18" charset="0"/>
              </a:rPr>
              <a:t>A</a:t>
            </a:r>
            <a:r>
              <a:rPr lang="en-HK" b="1" cap="none" dirty="0" smtClean="0">
                <a:ln w="0"/>
                <a:effectLst>
                  <a:outerShdw blurRad="38100" dist="19050" dir="2700000" algn="tl" rotWithShape="0">
                    <a:schemeClr val="dk1">
                      <a:alpha val="40000"/>
                    </a:schemeClr>
                  </a:outerShdw>
                </a:effectLst>
                <a:latin typeface="Century" panose="02040604050505020304" pitchFamily="18" charset="0"/>
              </a:rPr>
              <a:t> </a:t>
            </a:r>
            <a:r>
              <a:rPr lang="en-HK" b="1" cap="none" dirty="0">
                <a:ln w="0"/>
                <a:effectLst>
                  <a:outerShdw blurRad="38100" dist="19050" dir="2700000" algn="tl" rotWithShape="0">
                    <a:schemeClr val="dk1">
                      <a:alpha val="40000"/>
                    </a:schemeClr>
                  </a:outerShdw>
                </a:effectLst>
                <a:latin typeface="Century" panose="02040604050505020304" pitchFamily="18" charset="0"/>
              </a:rPr>
              <a:t>fantasy of political elites who want to play god by seeing the world in its entirety objectively, understanding the real and explaining </a:t>
            </a:r>
            <a:r>
              <a:rPr lang="en-HK" b="1" cap="none" dirty="0" smtClean="0">
                <a:ln w="0"/>
                <a:effectLst>
                  <a:outerShdw blurRad="38100" dist="19050" dir="2700000" algn="tl" rotWithShape="0">
                    <a:schemeClr val="dk1">
                      <a:alpha val="40000"/>
                    </a:schemeClr>
                  </a:outerShdw>
                </a:effectLst>
                <a:latin typeface="Century" panose="02040604050505020304" pitchFamily="18" charset="0"/>
              </a:rPr>
              <a:t>all</a:t>
            </a:r>
          </a:p>
          <a:p>
            <a:r>
              <a:rPr lang="en-HK" b="1" cap="none" dirty="0">
                <a:ln w="0"/>
                <a:effectLst>
                  <a:outerShdw blurRad="38100" dist="19050" dir="2700000" algn="tl" rotWithShape="0">
                    <a:schemeClr val="dk1">
                      <a:alpha val="40000"/>
                    </a:schemeClr>
                  </a:outerShdw>
                </a:effectLst>
                <a:latin typeface="Century" panose="02040604050505020304" pitchFamily="18" charset="0"/>
              </a:rPr>
              <a:t>By no means is the desire to be the clouds up above confined to authoritarian regime</a:t>
            </a:r>
            <a:endParaRPr lang="en-US" b="1" cap="none" dirty="0">
              <a:ln w="0"/>
              <a:effectLst>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4099609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470" y="-1"/>
            <a:ext cx="4355934" cy="5081155"/>
          </a:xfrm>
          <a:prstGeom prst="rect">
            <a:avLst/>
          </a:prstGeom>
        </p:spPr>
      </p:pic>
      <p:sp>
        <p:nvSpPr>
          <p:cNvPr id="4" name="Title 3"/>
          <p:cNvSpPr>
            <a:spLocks noGrp="1"/>
          </p:cNvSpPr>
          <p:nvPr>
            <p:ph type="title"/>
          </p:nvPr>
        </p:nvSpPr>
        <p:spPr>
          <a:xfrm>
            <a:off x="856060" y="155864"/>
            <a:ext cx="7429499" cy="324197"/>
          </a:xfrm>
        </p:spPr>
        <p:txBody>
          <a:bodyPr>
            <a:normAutofit fontScale="90000"/>
          </a:bodyPr>
          <a:lstStyle/>
          <a:p>
            <a:endParaRPr lang="en-US" dirty="0"/>
          </a:p>
        </p:txBody>
      </p:sp>
      <p:sp>
        <p:nvSpPr>
          <p:cNvPr id="5" name="Content Placeholder 4"/>
          <p:cNvSpPr>
            <a:spLocks noGrp="1"/>
          </p:cNvSpPr>
          <p:nvPr>
            <p:ph sz="half" idx="1"/>
          </p:nvPr>
        </p:nvSpPr>
        <p:spPr>
          <a:xfrm>
            <a:off x="405246" y="480062"/>
            <a:ext cx="3828011" cy="4370415"/>
          </a:xfrm>
        </p:spPr>
        <p:txBody>
          <a:bodyPr>
            <a:normAutofit fontScale="92500" lnSpcReduction="20000"/>
          </a:bodyPr>
          <a:lstStyle/>
          <a:p>
            <a:endParaRPr lang="en-HK"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a:p>
            <a:pPr marL="0" indent="0">
              <a:buNone/>
            </a:pPr>
            <a:endParaRPr lang="en-HK" cap="none" dirty="0" smtClean="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HK"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a:p>
            <a:pPr marL="0" indent="0">
              <a:buNone/>
            </a:pPr>
            <a:endParaRPr lang="en-HK" cap="none" dirty="0" smtClean="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p:txBody>
      </p:sp>
      <p:sp>
        <p:nvSpPr>
          <p:cNvPr id="6" name="Content Placeholder 5"/>
          <p:cNvSpPr>
            <a:spLocks noGrp="1"/>
          </p:cNvSpPr>
          <p:nvPr>
            <p:ph sz="half" idx="2"/>
          </p:nvPr>
        </p:nvSpPr>
        <p:spPr>
          <a:xfrm>
            <a:off x="4627958" y="251791"/>
            <a:ext cx="4211241" cy="4779487"/>
          </a:xfrm>
        </p:spPr>
        <p:txBody>
          <a:bodyPr>
            <a:normAutofit fontScale="92500" lnSpcReduction="20000"/>
          </a:bodyPr>
          <a:lstStyle/>
          <a:p>
            <a:r>
              <a:rPr lang="en-HK"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rPr>
              <a:t>The state-led ecological civilization project is meant to monopolize and control the discourse and discussion of China’s environmental issues while </a:t>
            </a:r>
            <a:r>
              <a:rPr lang="en-HK" cap="none" dirty="0">
                <a:ln w="0"/>
                <a:solidFill>
                  <a:srgbClr val="C00000"/>
                </a:solidFill>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rPr>
              <a:t>unintentionally generating new kinds of ecological imaginary from its highly repressed and censored civil </a:t>
            </a:r>
            <a:r>
              <a:rPr lang="en-HK" cap="none" dirty="0" smtClean="0">
                <a:ln w="0"/>
                <a:solidFill>
                  <a:srgbClr val="C00000"/>
                </a:solidFill>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rPr>
              <a:t>society</a:t>
            </a:r>
          </a:p>
          <a:p>
            <a:pPr marL="0" indent="0">
              <a:buNone/>
            </a:pPr>
            <a:endParaRPr lang="en-HK" cap="none" dirty="0" smtClean="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a:p>
            <a:r>
              <a:rPr lang="en-HK"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rPr>
              <a:t>Even though ecological civilization endeavours to maintain the impossible balance and reconcile tensions between unending economic growth and environmental protection, the burdens economic development imposes on ecology may overturn the official discursive description of “harmony” and heighten the social expectations for </a:t>
            </a:r>
            <a:r>
              <a:rPr lang="en-HK" cap="none" dirty="0" smtClean="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rPr>
              <a:t>transformations of the status quo</a:t>
            </a:r>
            <a:endParaRPr lang="en-US"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HK"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US" b="1" cap="none"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p:txBody>
      </p:sp>
      <p:pic>
        <p:nvPicPr>
          <p:cNvPr id="7" name="Picture 6"/>
          <p:cNvPicPr>
            <a:picLocks noChangeAspect="1"/>
          </p:cNvPicPr>
          <p:nvPr/>
        </p:nvPicPr>
        <p:blipFill>
          <a:blip r:embed="rId3"/>
          <a:stretch>
            <a:fillRect/>
          </a:stretch>
        </p:blipFill>
        <p:spPr>
          <a:xfrm>
            <a:off x="801667" y="572076"/>
            <a:ext cx="2610681" cy="1310757"/>
          </a:xfrm>
          <a:prstGeom prst="ellipse">
            <a:avLst/>
          </a:prstGeom>
          <a:ln>
            <a:noFill/>
          </a:ln>
          <a:effectLst>
            <a:softEdge rad="112500"/>
          </a:effectLst>
        </p:spPr>
      </p:pic>
    </p:spTree>
    <p:extLst>
      <p:ext uri="{BB962C8B-B14F-4D97-AF65-F5344CB8AC3E}">
        <p14:creationId xmlns:p14="http://schemas.microsoft.com/office/powerpoint/2010/main" val="2848813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183" y="231913"/>
            <a:ext cx="8421756" cy="2196962"/>
          </a:xfrm>
          <a:prstGeom prst="rect">
            <a:avLst/>
          </a:prstGeom>
        </p:spPr>
        <p:txBody>
          <a:bodyPr spcFirstLastPara="1" wrap="square" lIns="91425" tIns="91425" rIns="91425" bIns="91425" anchor="b" anchorCtr="0">
            <a:noAutofit/>
          </a:bodyPr>
          <a:lstStyle/>
          <a:p>
            <a:pPr lvl="0" algn="l">
              <a:spcBef>
                <a:spcPts val="0"/>
              </a:spcBef>
            </a:pPr>
            <a:r>
              <a:rPr lang="en" sz="2800" b="1" dirty="0">
                <a:solidFill>
                  <a:schemeClr val="bg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Anthropocene </a:t>
            </a:r>
            <a:r>
              <a:rPr lang="en" sz="2800" b="1" dirty="0" smtClean="0">
                <a:solidFill>
                  <a:schemeClr val="bg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Studies</a:t>
            </a:r>
            <a:r>
              <a:rPr lang="en" sz="4000" b="1" dirty="0" smtClean="0">
                <a:solidFill>
                  <a:srgbClr val="76A5A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 sz="4000" b="1" dirty="0" smtClean="0">
                <a:solidFill>
                  <a:srgbClr val="76A5A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Anthropocene Studies is one of the Arts Faculty Niche Research Areas. Using the geological </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term “</a:t>
            </a:r>
            <a:r>
              <a:rPr lang="en-US" sz="1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Anthropocene” which designates </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significant human impacts on ecosystems, </a:t>
            </a:r>
            <a:r>
              <a:rPr lang="en-US" sz="1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research group </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aims to examine how humanities such as philosophy, literature, </a:t>
            </a:r>
            <a:r>
              <a:rPr lang="en-US" sz="1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cinema, and </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arts respond to climate change, environmental politics, human-nature interactions, interspecies relationships, global competition for resources, effects of fossil fuel consumption on the Earth as well as other related socio-cultural transformations.</a:t>
            </a:r>
            <a:endParaRPr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2428875"/>
            <a:ext cx="9144000" cy="2714625"/>
          </a:xfrm>
          <a:prstGeom prst="rect">
            <a:avLst/>
          </a:prstGeom>
        </p:spPr>
      </p:pic>
      <p:sp>
        <p:nvSpPr>
          <p:cNvPr id="55" name="Google Shape;55;p13"/>
          <p:cNvSpPr txBox="1">
            <a:spLocks noGrp="1"/>
          </p:cNvSpPr>
          <p:nvPr>
            <p:ph type="subTitle" idx="1"/>
          </p:nvPr>
        </p:nvSpPr>
        <p:spPr>
          <a:xfrm>
            <a:off x="1143000" y="3684104"/>
            <a:ext cx="6858000" cy="1384852"/>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623836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8750" y="0"/>
            <a:ext cx="4520045" cy="5081154"/>
          </a:xfrm>
          <a:prstGeom prst="rect">
            <a:avLst/>
          </a:prstGeom>
        </p:spPr>
      </p:pic>
      <p:sp>
        <p:nvSpPr>
          <p:cNvPr id="4" name="Title 3"/>
          <p:cNvSpPr>
            <a:spLocks noGrp="1"/>
          </p:cNvSpPr>
          <p:nvPr>
            <p:ph type="title"/>
          </p:nvPr>
        </p:nvSpPr>
        <p:spPr>
          <a:xfrm>
            <a:off x="856060" y="155864"/>
            <a:ext cx="7429499" cy="324197"/>
          </a:xfrm>
        </p:spPr>
        <p:txBody>
          <a:bodyPr>
            <a:normAutofit fontScale="90000"/>
          </a:bodyPr>
          <a:lstStyle/>
          <a:p>
            <a:endParaRPr lang="en-US" dirty="0"/>
          </a:p>
        </p:txBody>
      </p:sp>
      <p:sp>
        <p:nvSpPr>
          <p:cNvPr id="5" name="Content Placeholder 4"/>
          <p:cNvSpPr>
            <a:spLocks noGrp="1"/>
          </p:cNvSpPr>
          <p:nvPr>
            <p:ph sz="half" idx="1"/>
          </p:nvPr>
        </p:nvSpPr>
        <p:spPr>
          <a:xfrm>
            <a:off x="405246" y="155865"/>
            <a:ext cx="3828011" cy="4850475"/>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a primarily home-grown idea of sustainable growth, appears as a top-down model built upon the socialist ideologies with the emphasis on the </a:t>
            </a:r>
            <a:r>
              <a:rPr lang="en-HK" sz="1425" b="1" dirty="0">
                <a:ln w="0"/>
                <a:solidFill>
                  <a:srgbClr val="C00000"/>
                </a:solidFill>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mutual compatibility of economic growth, environmental sustainability</a:t>
            </a:r>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 social justice and quality of </a:t>
            </a:r>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life</a:t>
            </a:r>
          </a:p>
          <a:p>
            <a:pPr marL="0" indent="0">
              <a:buNone/>
            </a:pPr>
            <a:endPar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The idea has been introduced to Chinese society through local government and NGO projects as well as academic </a:t>
            </a:r>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discussions</a:t>
            </a:r>
          </a:p>
          <a:p>
            <a:endPar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In </a:t>
            </a:r>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2018, the Chinese Communist Party (CCP) wrote </a:t>
            </a:r>
            <a:r>
              <a:rPr lang="en-HK" sz="1425" b="1" dirty="0">
                <a:ln w="0"/>
                <a:solidFill>
                  <a:srgbClr val="C00000"/>
                </a:solidFill>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the goal of building an ecological civilization in the national constitution</a:t>
            </a:r>
            <a:r>
              <a:rPr lang="en-HK"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rPr>
              <a:t> as the guiding principle for its development</a:t>
            </a:r>
            <a:endParaRPr lang="en-US" sz="1425" b="1"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HK" b="1" cap="none"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US" cap="none" dirty="0">
              <a:ln w="0"/>
              <a:effectLst>
                <a:glow rad="228600">
                  <a:schemeClr val="accent4">
                    <a:satMod val="175000"/>
                    <a:alpha val="40000"/>
                  </a:schemeClr>
                </a:glow>
                <a:outerShdw blurRad="38100" dist="19050" dir="2700000" algn="tl" rotWithShape="0">
                  <a:schemeClr val="dk1">
                    <a:alpha val="40000"/>
                  </a:schemeClr>
                </a:outerShdw>
              </a:effectLst>
              <a:latin typeface="Century" panose="02040604050505020304" pitchFamily="18" charset="0"/>
            </a:endParaRPr>
          </a:p>
        </p:txBody>
      </p:sp>
      <p:sp>
        <p:nvSpPr>
          <p:cNvPr id="6" name="Content Placeholder 5"/>
          <p:cNvSpPr>
            <a:spLocks noGrp="1"/>
          </p:cNvSpPr>
          <p:nvPr>
            <p:ph sz="half" idx="2"/>
          </p:nvPr>
        </p:nvSpPr>
        <p:spPr>
          <a:xfrm>
            <a:off x="4627959" y="386542"/>
            <a:ext cx="3657600" cy="3956858"/>
          </a:xfrm>
        </p:spPr>
        <p:txBody>
          <a:bodyPr>
            <a:normAutofit/>
          </a:bodyPr>
          <a:lstStyle/>
          <a:p>
            <a:pPr marL="0" indent="0">
              <a:buNone/>
            </a:pPr>
            <a:endParaRPr lang="en-HK" b="1" cap="none"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HK" b="1" cap="none" dirty="0" smtClean="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endParaRPr lang="en-HK" b="1" cap="none" dirty="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a:p>
            <a:pPr marL="0" indent="0">
              <a:buNone/>
            </a:pPr>
            <a:endParaRPr lang="en-HK" b="1" cap="none" dirty="0" smtClean="0">
              <a:ln w="0"/>
              <a:effectLst>
                <a:glow rad="228600">
                  <a:schemeClr val="accent6">
                    <a:satMod val="175000"/>
                    <a:alpha val="40000"/>
                  </a:schemeClr>
                </a:glow>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2375836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155864"/>
            <a:ext cx="7429499" cy="180802"/>
          </a:xfrm>
        </p:spPr>
        <p:txBody>
          <a:bodyPr>
            <a:normAutofit fontScale="90000"/>
          </a:bodyPr>
          <a:lstStyle/>
          <a:p>
            <a:endParaRPr lang="en-US" dirty="0"/>
          </a:p>
        </p:txBody>
      </p:sp>
      <p:sp>
        <p:nvSpPr>
          <p:cNvPr id="3" name="Content Placeholder 2"/>
          <p:cNvSpPr>
            <a:spLocks noGrp="1"/>
          </p:cNvSpPr>
          <p:nvPr>
            <p:ph idx="1"/>
          </p:nvPr>
        </p:nvSpPr>
        <p:spPr>
          <a:xfrm>
            <a:off x="224444" y="2219739"/>
            <a:ext cx="8772005" cy="2855181"/>
          </a:xfrm>
        </p:spPr>
        <p:txBody>
          <a:bodyPr>
            <a:normAutofit fontScale="85000" lnSpcReduction="20000"/>
          </a:bodyPr>
          <a:lstStyle/>
          <a:p>
            <a:r>
              <a:rPr lang="en-US" b="1" dirty="0">
                <a:ln w="0"/>
                <a:effectLst>
                  <a:outerShdw blurRad="38100" dist="19050" dir="2700000" algn="tl" rotWithShape="0">
                    <a:schemeClr val="dk1">
                      <a:alpha val="40000"/>
                    </a:schemeClr>
                  </a:outerShdw>
                </a:effectLst>
                <a:latin typeface="Century" panose="02040604050505020304" pitchFamily="18" charset="0"/>
              </a:rPr>
              <a:t>T</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he </a:t>
            </a:r>
            <a:r>
              <a:rPr lang="en-US" b="1" cap="none" dirty="0">
                <a:ln w="0"/>
                <a:effectLst>
                  <a:outerShdw blurRad="38100" dist="19050" dir="2700000" algn="tl" rotWithShape="0">
                    <a:schemeClr val="dk1">
                      <a:alpha val="40000"/>
                    </a:schemeClr>
                  </a:outerShdw>
                </a:effectLst>
                <a:latin typeface="Century" panose="02040604050505020304" pitchFamily="18" charset="0"/>
              </a:rPr>
              <a:t>state-led ecological civilization campaign remains predominantly a top-down, nontransparent, and non-participatory project that single-mindedly pursues the stipulated objectives and may possibly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create second-order problems and unintended </a:t>
            </a:r>
            <a:r>
              <a:rPr lang="en-US"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consequences</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 </a:t>
            </a:r>
          </a:p>
          <a:p>
            <a:r>
              <a:rPr lang="en-US" b="1" cap="none" dirty="0" smtClean="0">
                <a:ln w="0"/>
                <a:effectLst>
                  <a:outerShdw blurRad="38100" dist="19050" dir="2700000" algn="tl" rotWithShape="0">
                    <a:schemeClr val="dk1">
                      <a:alpha val="40000"/>
                    </a:schemeClr>
                  </a:outerShdw>
                </a:effectLst>
                <a:latin typeface="Century" panose="02040604050505020304" pitchFamily="18" charset="0"/>
              </a:rPr>
              <a:t>Because </a:t>
            </a:r>
            <a:r>
              <a:rPr lang="en-US" b="1" cap="none" dirty="0">
                <a:ln w="0"/>
                <a:effectLst>
                  <a:outerShdw blurRad="38100" dist="19050" dir="2700000" algn="tl" rotWithShape="0">
                    <a:schemeClr val="dk1">
                      <a:alpha val="40000"/>
                    </a:schemeClr>
                  </a:outerShdw>
                </a:effectLst>
                <a:latin typeface="Century" panose="02040604050505020304" pitchFamily="18" charset="0"/>
              </a:rPr>
              <a:t>relatively little consultation has been done with local communities and the existing hierarchies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reproduce urban-rural disparities </a:t>
            </a:r>
            <a:r>
              <a:rPr lang="en-US" b="1" cap="none" dirty="0">
                <a:ln w="0"/>
                <a:effectLst>
                  <a:outerShdw blurRad="38100" dist="19050" dir="2700000" algn="tl" rotWithShape="0">
                    <a:schemeClr val="dk1">
                      <a:alpha val="40000"/>
                    </a:schemeClr>
                  </a:outerShdw>
                </a:effectLst>
                <a:latin typeface="Century" panose="02040604050505020304" pitchFamily="18" charset="0"/>
              </a:rPr>
              <a:t>as well as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reinforce inequalities between central state powers and marginalized ethnic </a:t>
            </a:r>
            <a:r>
              <a:rPr lang="en-US"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minorities</a:t>
            </a:r>
          </a:p>
          <a:p>
            <a:r>
              <a:rPr lang="en-US" b="1" cap="none" dirty="0">
                <a:ln w="0"/>
                <a:effectLst>
                  <a:outerShdw blurRad="38100" dist="19050" dir="2700000" algn="tl" rotWithShape="0">
                    <a:schemeClr val="dk1">
                      <a:alpha val="40000"/>
                    </a:schemeClr>
                  </a:outerShdw>
                </a:effectLst>
                <a:latin typeface="Century" panose="02040604050505020304" pitchFamily="18" charset="0"/>
              </a:rPr>
              <a:t>As the regime’s legitimacy primarily depends on its economic performance, ruling elites who are not directly held accountable to the society could still be constrained in its ecological governance when its sustainability objectives have to succumb to political mission of continuously creating </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wealth </a:t>
            </a:r>
          </a:p>
          <a:p>
            <a:r>
              <a:rPr lang="en-US" b="1" cap="none" dirty="0" smtClean="0">
                <a:ln w="0"/>
                <a:effectLst>
                  <a:outerShdw blurRad="38100" dist="19050" dir="2700000" algn="tl" rotWithShape="0">
                    <a:schemeClr val="dk1">
                      <a:alpha val="40000"/>
                    </a:schemeClr>
                  </a:outerShdw>
                </a:effectLst>
                <a:latin typeface="Century" panose="02040604050505020304" pitchFamily="18" charset="0"/>
              </a:rPr>
              <a:t>The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contradictory priorities and different goals are usually in conflict</a:t>
            </a:r>
            <a:r>
              <a:rPr lang="en-US" b="1" cap="none" dirty="0">
                <a:ln w="0"/>
                <a:effectLst>
                  <a:outerShdw blurRad="38100" dist="19050" dir="2700000" algn="tl" rotWithShape="0">
                    <a:schemeClr val="dk1">
                      <a:alpha val="40000"/>
                    </a:schemeClr>
                  </a:outerShdw>
                </a:effectLst>
                <a:latin typeface="Century" panose="02040604050505020304" pitchFamily="18" charset="0"/>
              </a:rPr>
              <a:t>.</a:t>
            </a:r>
          </a:p>
        </p:txBody>
      </p:sp>
      <p:pic>
        <p:nvPicPr>
          <p:cNvPr id="4" name="Picture 3"/>
          <p:cNvPicPr>
            <a:picLocks noChangeAspect="1"/>
          </p:cNvPicPr>
          <p:nvPr/>
        </p:nvPicPr>
        <p:blipFill>
          <a:blip r:embed="rId2"/>
          <a:stretch>
            <a:fillRect/>
          </a:stretch>
        </p:blipFill>
        <p:spPr>
          <a:xfrm>
            <a:off x="1620982" y="0"/>
            <a:ext cx="2487843" cy="2007524"/>
          </a:xfrm>
          <a:prstGeom prst="rect">
            <a:avLst/>
          </a:prstGeom>
        </p:spPr>
      </p:pic>
      <p:pic>
        <p:nvPicPr>
          <p:cNvPr id="5" name="Picture 4"/>
          <p:cNvPicPr>
            <a:picLocks noChangeAspect="1"/>
          </p:cNvPicPr>
          <p:nvPr/>
        </p:nvPicPr>
        <p:blipFill>
          <a:blip r:embed="rId3"/>
          <a:stretch>
            <a:fillRect/>
          </a:stretch>
        </p:blipFill>
        <p:spPr>
          <a:xfrm>
            <a:off x="3979624" y="-161164"/>
            <a:ext cx="2510538" cy="2313121"/>
          </a:xfrm>
          <a:prstGeom prst="rect">
            <a:avLst/>
          </a:prstGeom>
        </p:spPr>
      </p:pic>
    </p:spTree>
    <p:extLst>
      <p:ext uri="{BB962C8B-B14F-4D97-AF65-F5344CB8AC3E}">
        <p14:creationId xmlns:p14="http://schemas.microsoft.com/office/powerpoint/2010/main" val="2575708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6060" y="330431"/>
            <a:ext cx="7429499" cy="718856"/>
          </a:xfrm>
        </p:spPr>
        <p:txBody>
          <a:bodyPr>
            <a:normAutofit fontScale="90000"/>
          </a:bodyPr>
          <a:lstStyle/>
          <a:p>
            <a:r>
              <a:rPr lang="en-US" sz="2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image </a:t>
            </a:r>
            <a:r>
              <a:rPr lang="en-US" sz="2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of </a:t>
            </a:r>
            <a:r>
              <a:rPr lang="en-US" sz="2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clouds is also manifested in China’s determination to monitor the cloud computing industry</a:t>
            </a:r>
            <a:r>
              <a:rPr lang="en-US" sz="1800" b="1" dirty="0">
                <a:ln w="0"/>
                <a:solidFill>
                  <a:schemeClr val="tx1">
                    <a:lumMod val="9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1800" b="1" dirty="0">
                <a:ln w="0"/>
                <a:solidFill>
                  <a:schemeClr val="tx1">
                    <a:lumMod val="9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endParaRPr lang="en-US" sz="1800" dirty="0">
              <a:solidFill>
                <a:schemeClr val="tx1">
                  <a:lumMod val="9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43182" y="1140922"/>
            <a:ext cx="4663159" cy="3896591"/>
          </a:xfrm>
        </p:spPr>
        <p:txBody>
          <a:bodyPr>
            <a:normAutofit fontScale="77500" lnSpcReduction="20000"/>
          </a:bodyPr>
          <a:lstStyle/>
          <a:p>
            <a:r>
              <a:rPr lang="en-US" b="1" cap="none" dirty="0" smtClean="0">
                <a:ln w="0"/>
                <a:effectLst>
                  <a:outerShdw blurRad="38100" dist="19050" dir="2700000" algn="tl" rotWithShape="0">
                    <a:schemeClr val="dk1">
                      <a:alpha val="40000"/>
                    </a:schemeClr>
                  </a:outerShdw>
                </a:effectLst>
                <a:latin typeface="Century" panose="02040604050505020304" pitchFamily="18" charset="0"/>
              </a:rPr>
              <a:t>For </a:t>
            </a:r>
            <a:r>
              <a:rPr lang="en-US" b="1" cap="none" dirty="0">
                <a:ln w="0"/>
                <a:effectLst>
                  <a:outerShdw blurRad="38100" dist="19050" dir="2700000" algn="tl" rotWithShape="0">
                    <a:schemeClr val="dk1">
                      <a:alpha val="40000"/>
                    </a:schemeClr>
                  </a:outerShdw>
                </a:effectLst>
                <a:latin typeface="Century" panose="02040604050505020304" pitchFamily="18" charset="0"/>
              </a:rPr>
              <a:t>competitive and governance reasons, Beijing is eager to bolster the capabilities of Chinese cloud companies, not only the big firms like Alibaba Cloud, Huawei and </a:t>
            </a:r>
            <a:r>
              <a:rPr lang="en-US" b="1" cap="none" dirty="0" err="1">
                <a:ln w="0"/>
                <a:effectLst>
                  <a:outerShdw blurRad="38100" dist="19050" dir="2700000" algn="tl" rotWithShape="0">
                    <a:schemeClr val="dk1">
                      <a:alpha val="40000"/>
                    </a:schemeClr>
                  </a:outerShdw>
                </a:effectLst>
                <a:latin typeface="Century" panose="02040604050505020304" pitchFamily="18" charset="0"/>
              </a:rPr>
              <a:t>Tencent</a:t>
            </a:r>
            <a:r>
              <a:rPr lang="en-US" b="1" cap="none" dirty="0">
                <a:ln w="0"/>
                <a:effectLst>
                  <a:outerShdw blurRad="38100" dist="19050" dir="2700000" algn="tl" rotWithShape="0">
                    <a:schemeClr val="dk1">
                      <a:alpha val="40000"/>
                    </a:schemeClr>
                  </a:outerShdw>
                </a:effectLst>
                <a:latin typeface="Century" panose="02040604050505020304" pitchFamily="18" charset="0"/>
              </a:rPr>
              <a:t>, but also some unknown newcomers, such as </a:t>
            </a:r>
            <a:r>
              <a:rPr lang="en-US" b="1" cap="none" dirty="0" err="1">
                <a:ln w="0"/>
                <a:effectLst>
                  <a:outerShdw blurRad="38100" dist="19050" dir="2700000" algn="tl" rotWithShape="0">
                    <a:schemeClr val="dk1">
                      <a:alpha val="40000"/>
                    </a:schemeClr>
                  </a:outerShdw>
                </a:effectLst>
                <a:latin typeface="Century" panose="02040604050505020304" pitchFamily="18" charset="0"/>
              </a:rPr>
              <a:t>Baosight</a:t>
            </a:r>
            <a:r>
              <a:rPr lang="en-US" b="1" cap="none" dirty="0">
                <a:ln w="0"/>
                <a:effectLst>
                  <a:outerShdw blurRad="38100" dist="19050" dir="2700000" algn="tl" rotWithShape="0">
                    <a:schemeClr val="dk1">
                      <a:alpha val="40000"/>
                    </a:schemeClr>
                  </a:outerShdw>
                </a:effectLst>
                <a:latin typeface="Century" panose="02040604050505020304" pitchFamily="18" charset="0"/>
              </a:rPr>
              <a:t>, </a:t>
            </a:r>
            <a:r>
              <a:rPr lang="en-US" b="1" cap="none" dirty="0" err="1">
                <a:ln w="0"/>
                <a:effectLst>
                  <a:outerShdw blurRad="38100" dist="19050" dir="2700000" algn="tl" rotWithShape="0">
                    <a:schemeClr val="dk1">
                      <a:alpha val="40000"/>
                    </a:schemeClr>
                  </a:outerShdw>
                </a:effectLst>
                <a:latin typeface="Century" panose="02040604050505020304" pitchFamily="18" charset="0"/>
              </a:rPr>
              <a:t>Maxscend</a:t>
            </a:r>
            <a:r>
              <a:rPr lang="en-US" b="1" cap="none" dirty="0">
                <a:ln w="0"/>
                <a:effectLst>
                  <a:outerShdw blurRad="38100" dist="19050" dir="2700000" algn="tl" rotWithShape="0">
                    <a:schemeClr val="dk1">
                      <a:alpha val="40000"/>
                    </a:schemeClr>
                  </a:outerShdw>
                </a:effectLst>
                <a:latin typeface="Century" panose="02040604050505020304" pitchFamily="18" charset="0"/>
              </a:rPr>
              <a:t>, </a:t>
            </a:r>
            <a:r>
              <a:rPr lang="en-US" b="1" cap="none" dirty="0" err="1">
                <a:ln w="0"/>
                <a:effectLst>
                  <a:outerShdw blurRad="38100" dist="19050" dir="2700000" algn="tl" rotWithShape="0">
                    <a:schemeClr val="dk1">
                      <a:alpha val="40000"/>
                    </a:schemeClr>
                  </a:outerShdw>
                </a:effectLst>
                <a:latin typeface="Century" panose="02040604050505020304" pitchFamily="18" charset="0"/>
              </a:rPr>
              <a:t>Sangfor</a:t>
            </a:r>
            <a:r>
              <a:rPr lang="en-US" b="1" cap="none" dirty="0">
                <a:ln w="0"/>
                <a:effectLst>
                  <a:outerShdw blurRad="38100" dist="19050" dir="2700000" algn="tl" rotWithShape="0">
                    <a:schemeClr val="dk1">
                      <a:alpha val="40000"/>
                    </a:schemeClr>
                  </a:outerShdw>
                </a:effectLst>
                <a:latin typeface="Century" panose="02040604050505020304" pitchFamily="18" charset="0"/>
              </a:rPr>
              <a:t>, </a:t>
            </a:r>
            <a:r>
              <a:rPr lang="en-US" b="1" cap="none" dirty="0" err="1">
                <a:ln w="0"/>
                <a:effectLst>
                  <a:outerShdw blurRad="38100" dist="19050" dir="2700000" algn="tl" rotWithShape="0">
                    <a:schemeClr val="dk1">
                      <a:alpha val="40000"/>
                    </a:schemeClr>
                  </a:outerShdw>
                </a:effectLst>
                <a:latin typeface="Century" panose="02040604050505020304" pitchFamily="18" charset="0"/>
              </a:rPr>
              <a:t>Supcon</a:t>
            </a:r>
            <a:r>
              <a:rPr lang="en-US" b="1" cap="none" dirty="0">
                <a:ln w="0"/>
                <a:effectLst>
                  <a:outerShdw blurRad="38100" dist="19050" dir="2700000" algn="tl" rotWithShape="0">
                    <a:schemeClr val="dk1">
                      <a:alpha val="40000"/>
                    </a:schemeClr>
                  </a:outerShdw>
                </a:effectLst>
                <a:latin typeface="Century" panose="02040604050505020304" pitchFamily="18" charset="0"/>
              </a:rPr>
              <a:t>, or </a:t>
            </a:r>
            <a:r>
              <a:rPr lang="en-US" b="1" cap="none" dirty="0" err="1" smtClean="0">
                <a:ln w="0"/>
                <a:effectLst>
                  <a:outerShdw blurRad="38100" dist="19050" dir="2700000" algn="tl" rotWithShape="0">
                    <a:schemeClr val="dk1">
                      <a:alpha val="40000"/>
                    </a:schemeClr>
                  </a:outerShdw>
                </a:effectLst>
                <a:latin typeface="Century" panose="02040604050505020304" pitchFamily="18" charset="0"/>
              </a:rPr>
              <a:t>YoueData</a:t>
            </a:r>
            <a:endParaRPr lang="en-US" b="1" cap="none" dirty="0" smtClean="0">
              <a:ln w="0"/>
              <a:effectLst>
                <a:outerShdw blurRad="38100" dist="19050" dir="2700000" algn="tl" rotWithShape="0">
                  <a:schemeClr val="dk1">
                    <a:alpha val="40000"/>
                  </a:schemeClr>
                </a:outerShdw>
              </a:effectLst>
              <a:latin typeface="Century" panose="02040604050505020304" pitchFamily="18" charset="0"/>
            </a:endParaRPr>
          </a:p>
          <a:p>
            <a:r>
              <a:rPr lang="en-US"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New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investment and migration have been reoriented from wealthy coastal cities to poorer interior landlocked provinces where the state is heavily nourishing and subsidizing thousands of new tech companies focusing on A.I., cloud computing and </a:t>
            </a:r>
            <a:r>
              <a:rPr lang="en-US"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robotics</a:t>
            </a:r>
          </a:p>
          <a:p>
            <a:r>
              <a:rPr lang="en-US" b="1" cap="none" dirty="0" smtClean="0">
                <a:ln w="0"/>
                <a:effectLst>
                  <a:outerShdw blurRad="38100" dist="19050" dir="2700000" algn="tl" rotWithShape="0">
                    <a:schemeClr val="dk1">
                      <a:alpha val="40000"/>
                    </a:schemeClr>
                  </a:outerShdw>
                </a:effectLst>
                <a:latin typeface="Century" panose="02040604050505020304" pitchFamily="18" charset="0"/>
              </a:rPr>
              <a:t>Cracking </a:t>
            </a:r>
            <a:r>
              <a:rPr lang="en-US" b="1" cap="none" dirty="0">
                <a:ln w="0"/>
                <a:effectLst>
                  <a:outerShdw blurRad="38100" dist="19050" dir="2700000" algn="tl" rotWithShape="0">
                    <a:schemeClr val="dk1">
                      <a:alpha val="40000"/>
                    </a:schemeClr>
                  </a:outerShdw>
                </a:effectLst>
                <a:latin typeface="Century" panose="02040604050505020304" pitchFamily="18" charset="0"/>
              </a:rPr>
              <a:t>down on the tech giants recently in order to assert the supremacy of the CCP and to redistribute wealth for his common prosperity campaign, Xi also aims at moving away from soft tech development and producing China’s home-grown hard technologies for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achieving self-sufficiency from the unfriendly Western world</a:t>
            </a:r>
          </a:p>
        </p:txBody>
      </p:sp>
      <p:pic>
        <p:nvPicPr>
          <p:cNvPr id="6" name="Content Placeholder 5" descr="宝信软件| LinkedIn"/>
          <p:cNvPicPr>
            <a:picLocks noGrp="1"/>
          </p:cNvPicPr>
          <p:nvPr>
            <p:ph sz="half" idx="2"/>
          </p:nvPr>
        </p:nvPicPr>
        <p:blipFill rotWithShape="1">
          <a:blip r:embed="rId2">
            <a:extLst>
              <a:ext uri="{28A0092B-C50C-407E-A947-70E740481C1C}">
                <a14:useLocalDpi xmlns:a14="http://schemas.microsoft.com/office/drawing/2010/main" val="0"/>
              </a:ext>
            </a:extLst>
          </a:blip>
          <a:srcRect t="32217" b="31392"/>
          <a:stretch/>
        </p:blipFill>
        <p:spPr bwMode="auto">
          <a:xfrm>
            <a:off x="5436892" y="1049286"/>
            <a:ext cx="1428750" cy="519937"/>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3"/>
          <a:stretch>
            <a:fillRect/>
          </a:stretch>
        </p:blipFill>
        <p:spPr>
          <a:xfrm>
            <a:off x="5436892" y="1795708"/>
            <a:ext cx="1451934" cy="966196"/>
          </a:xfrm>
          <a:prstGeom prst="rect">
            <a:avLst/>
          </a:prstGeom>
        </p:spPr>
      </p:pic>
      <p:pic>
        <p:nvPicPr>
          <p:cNvPr id="8" name="Picture 7"/>
          <p:cNvPicPr>
            <a:picLocks noChangeAspect="1"/>
          </p:cNvPicPr>
          <p:nvPr/>
        </p:nvPicPr>
        <p:blipFill>
          <a:blip r:embed="rId4"/>
          <a:stretch>
            <a:fillRect/>
          </a:stretch>
        </p:blipFill>
        <p:spPr>
          <a:xfrm>
            <a:off x="7191093" y="1049286"/>
            <a:ext cx="1607344" cy="1607344"/>
          </a:xfrm>
          <a:prstGeom prst="rect">
            <a:avLst/>
          </a:prstGeom>
        </p:spPr>
      </p:pic>
      <p:pic>
        <p:nvPicPr>
          <p:cNvPr id="9" name="Picture 8"/>
          <p:cNvPicPr>
            <a:picLocks noChangeAspect="1"/>
          </p:cNvPicPr>
          <p:nvPr/>
        </p:nvPicPr>
        <p:blipFill>
          <a:blip r:embed="rId5"/>
          <a:stretch>
            <a:fillRect/>
          </a:stretch>
        </p:blipFill>
        <p:spPr>
          <a:xfrm>
            <a:off x="7173885" y="3093662"/>
            <a:ext cx="1842131" cy="1173458"/>
          </a:xfrm>
          <a:prstGeom prst="rect">
            <a:avLst/>
          </a:prstGeom>
        </p:spPr>
      </p:pic>
      <p:pic>
        <p:nvPicPr>
          <p:cNvPr id="10" name="Picture 9"/>
          <p:cNvPicPr>
            <a:picLocks noChangeAspect="1"/>
          </p:cNvPicPr>
          <p:nvPr/>
        </p:nvPicPr>
        <p:blipFill>
          <a:blip r:embed="rId6"/>
          <a:stretch>
            <a:fillRect/>
          </a:stretch>
        </p:blipFill>
        <p:spPr>
          <a:xfrm>
            <a:off x="5258298" y="3023754"/>
            <a:ext cx="1607344" cy="1607344"/>
          </a:xfrm>
          <a:prstGeom prst="rect">
            <a:avLst/>
          </a:prstGeom>
        </p:spPr>
      </p:pic>
    </p:spTree>
    <p:extLst>
      <p:ext uri="{BB962C8B-B14F-4D97-AF65-F5344CB8AC3E}">
        <p14:creationId xmlns:p14="http://schemas.microsoft.com/office/powerpoint/2010/main" val="2349298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87284"/>
            <a:ext cx="7429499" cy="261851"/>
          </a:xfrm>
        </p:spPr>
        <p:txBody>
          <a:bodyPr>
            <a:normAutofit fontScale="90000"/>
          </a:bodyPr>
          <a:lstStyle/>
          <a:p>
            <a:endParaRPr lang="en-US" dirty="0"/>
          </a:p>
        </p:txBody>
      </p:sp>
      <p:sp>
        <p:nvSpPr>
          <p:cNvPr id="3" name="Content Placeholder 2"/>
          <p:cNvSpPr>
            <a:spLocks noGrp="1"/>
          </p:cNvSpPr>
          <p:nvPr>
            <p:ph idx="1"/>
          </p:nvPr>
        </p:nvSpPr>
        <p:spPr>
          <a:xfrm>
            <a:off x="324197" y="448887"/>
            <a:ext cx="5611091" cy="4557453"/>
          </a:xfrm>
        </p:spPr>
        <p:txBody>
          <a:bodyPr>
            <a:normAutofit fontScale="85000" lnSpcReduction="20000"/>
          </a:bodyPr>
          <a:lstStyle/>
          <a:p>
            <a:r>
              <a:rPr lang="en-US" b="1" cap="none" dirty="0">
                <a:ln w="0"/>
                <a:effectLst>
                  <a:outerShdw blurRad="38100" dist="19050" dir="2700000" algn="tl" rotWithShape="0">
                    <a:schemeClr val="dk1">
                      <a:alpha val="40000"/>
                    </a:schemeClr>
                  </a:outerShdw>
                </a:effectLst>
                <a:latin typeface="Century" panose="02040604050505020304" pitchFamily="18" charset="0"/>
              </a:rPr>
              <a:t>China shows strong signs of inward looking and of leaving behind its successful collaborative model with foreign companies that bring in capital and high tech gears over last three </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decades</a:t>
            </a:r>
          </a:p>
          <a:p>
            <a:r>
              <a:rPr lang="en-US" b="1" cap="none" dirty="0">
                <a:ln w="0"/>
                <a:effectLst>
                  <a:outerShdw blurRad="38100" dist="19050" dir="2700000" algn="tl" rotWithShape="0">
                    <a:schemeClr val="dk1">
                      <a:alpha val="40000"/>
                    </a:schemeClr>
                  </a:outerShdw>
                </a:effectLst>
                <a:latin typeface="Century" panose="02040604050505020304" pitchFamily="18" charset="0"/>
              </a:rPr>
              <a:t>The </a:t>
            </a:r>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inward orientation </a:t>
            </a:r>
            <a:r>
              <a:rPr lang="en-US" b="1" cap="none" dirty="0">
                <a:ln w="0"/>
                <a:effectLst>
                  <a:outerShdw blurRad="38100" dist="19050" dir="2700000" algn="tl" rotWithShape="0">
                    <a:schemeClr val="dk1">
                      <a:alpha val="40000"/>
                    </a:schemeClr>
                  </a:outerShdw>
                </a:effectLst>
                <a:latin typeface="Century" panose="02040604050505020304" pitchFamily="18" charset="0"/>
              </a:rPr>
              <a:t>of hi-tech development in China may reflect how the nation-state envisions to establish an alternative to the post-war Western, liberal global order and to carve up the world into different spheres of </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influence</a:t>
            </a:r>
          </a:p>
          <a:p>
            <a:r>
              <a:rPr lang="en-US" b="1" cap="none" dirty="0">
                <a:ln w="0"/>
                <a:effectLst>
                  <a:outerShdw blurRad="38100" dist="19050" dir="2700000" algn="tl" rotWithShape="0">
                    <a:schemeClr val="dk1">
                      <a:alpha val="40000"/>
                    </a:schemeClr>
                  </a:outerShdw>
                </a:effectLst>
                <a:latin typeface="Century" panose="02040604050505020304" pitchFamily="18" charset="0"/>
              </a:rPr>
              <a:t>it seems to be the dream of an </a:t>
            </a:r>
            <a:r>
              <a:rPr lang="en-HK" b="1" cap="none" dirty="0">
                <a:ln w="0"/>
                <a:effectLst>
                  <a:outerShdw blurRad="38100" dist="19050" dir="2700000" algn="tl" rotWithShape="0">
                    <a:schemeClr val="dk1">
                      <a:alpha val="40000"/>
                    </a:schemeClr>
                  </a:outerShdw>
                </a:effectLst>
                <a:latin typeface="Century" panose="02040604050505020304" pitchFamily="18" charset="0"/>
              </a:rPr>
              <a:t>authoritarian state to become an isolated cloud over its </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sphere of influence</a:t>
            </a:r>
            <a:r>
              <a:rPr lang="en-HK" b="1" cap="none" dirty="0">
                <a:ln w="0"/>
                <a:effectLst>
                  <a:outerShdw blurRad="38100" dist="19050" dir="2700000" algn="tl" rotWithShape="0">
                    <a:schemeClr val="dk1">
                      <a:alpha val="40000"/>
                    </a:schemeClr>
                  </a:outerShdw>
                </a:effectLst>
                <a:latin typeface="Century" panose="02040604050505020304" pitchFamily="18" charset="0"/>
              </a:rPr>
              <a:t>, if put it metaphorically. An isolated cloud is named cumulus. </a:t>
            </a:r>
            <a:endParaRPr lang="en-HK" b="1" cap="none" dirty="0" smtClean="0">
              <a:ln w="0"/>
              <a:effectLst>
                <a:outerShdw blurRad="38100" dist="19050" dir="2700000" algn="tl" rotWithShape="0">
                  <a:schemeClr val="dk1">
                    <a:alpha val="40000"/>
                  </a:schemeClr>
                </a:outerShdw>
              </a:effectLst>
              <a:latin typeface="Century" panose="02040604050505020304" pitchFamily="18" charset="0"/>
            </a:endParaRPr>
          </a:p>
          <a:p>
            <a:r>
              <a:rPr lang="en-US"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Cumulus clouds </a:t>
            </a:r>
            <a:r>
              <a:rPr lang="en-US" b="1" cap="none" dirty="0">
                <a:ln w="0"/>
                <a:effectLst>
                  <a:outerShdw blurRad="38100" dist="19050" dir="2700000" algn="tl" rotWithShape="0">
                    <a:schemeClr val="dk1">
                      <a:alpha val="40000"/>
                    </a:schemeClr>
                  </a:outerShdw>
                </a:effectLst>
                <a:latin typeface="Century" panose="02040604050505020304" pitchFamily="18" charset="0"/>
              </a:rPr>
              <a:t>are detached, individual, cauliflower-shaped clouds often described as puffy or cotton-like and usually spotted in fair weather conditions</a:t>
            </a:r>
          </a:p>
          <a:p>
            <a:r>
              <a:rPr lang="en-US" b="1" cap="none" dirty="0">
                <a:ln w="0"/>
                <a:effectLst>
                  <a:outerShdw blurRad="38100" dist="19050" dir="2700000" algn="tl" rotWithShape="0">
                    <a:schemeClr val="dk1">
                      <a:alpha val="40000"/>
                    </a:schemeClr>
                  </a:outerShdw>
                </a:effectLst>
                <a:latin typeface="Century" panose="02040604050505020304" pitchFamily="18" charset="0"/>
              </a:rPr>
              <a:t>But cumulus clouds won’t remain detached for long. They can later develop into towering clouds accompanying with powerful thunderstorms</a:t>
            </a:r>
          </a:p>
          <a:p>
            <a:endParaRPr lang="en-HK" b="1" cap="none" dirty="0" smtClean="0">
              <a:ln w="0"/>
              <a:effectLst>
                <a:outerShdw blurRad="38100" dist="19050" dir="2700000" algn="tl" rotWithShape="0">
                  <a:schemeClr val="dk1">
                    <a:alpha val="40000"/>
                  </a:schemeClr>
                </a:outerShdw>
              </a:effectLst>
              <a:latin typeface="Century" panose="02040604050505020304" pitchFamily="18" charset="0"/>
            </a:endParaRPr>
          </a:p>
        </p:txBody>
      </p:sp>
      <p:pic>
        <p:nvPicPr>
          <p:cNvPr id="4" name="Picture 3"/>
          <p:cNvPicPr>
            <a:picLocks noChangeAspect="1"/>
          </p:cNvPicPr>
          <p:nvPr/>
        </p:nvPicPr>
        <p:blipFill>
          <a:blip r:embed="rId2"/>
          <a:stretch>
            <a:fillRect/>
          </a:stretch>
        </p:blipFill>
        <p:spPr>
          <a:xfrm>
            <a:off x="6004386" y="218209"/>
            <a:ext cx="2854643" cy="19030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stretch>
            <a:fillRect/>
          </a:stretch>
        </p:blipFill>
        <p:spPr>
          <a:xfrm>
            <a:off x="6383590" y="2252229"/>
            <a:ext cx="2213848" cy="2598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4280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73632" y="131155"/>
            <a:ext cx="2432515" cy="2144454"/>
          </a:xfrm>
          <a:prstGeom prst="rect">
            <a:avLst/>
          </a:prstGeom>
        </p:spPr>
      </p:pic>
      <p:sp>
        <p:nvSpPr>
          <p:cNvPr id="2" name="Title 1"/>
          <p:cNvSpPr>
            <a:spLocks noGrp="1"/>
          </p:cNvSpPr>
          <p:nvPr>
            <p:ph type="title"/>
          </p:nvPr>
        </p:nvSpPr>
        <p:spPr>
          <a:xfrm>
            <a:off x="856060" y="457200"/>
            <a:ext cx="7429499" cy="315884"/>
          </a:xfrm>
        </p:spPr>
        <p:txBody>
          <a:bodyPr>
            <a:normAutofit fontScale="90000"/>
          </a:bodyPr>
          <a:lstStyle/>
          <a:p>
            <a:endParaRPr lang="en-US" dirty="0"/>
          </a:p>
        </p:txBody>
      </p:sp>
      <p:sp>
        <p:nvSpPr>
          <p:cNvPr id="3" name="Content Placeholder 2"/>
          <p:cNvSpPr>
            <a:spLocks noGrp="1"/>
          </p:cNvSpPr>
          <p:nvPr>
            <p:ph idx="1"/>
          </p:nvPr>
        </p:nvSpPr>
        <p:spPr>
          <a:xfrm>
            <a:off x="218209" y="2471530"/>
            <a:ext cx="8522624" cy="2671969"/>
          </a:xfrm>
        </p:spPr>
        <p:txBody>
          <a:bodyPr>
            <a:normAutofit fontScale="85000" lnSpcReduction="20000"/>
          </a:bodyPr>
          <a:lstStyle/>
          <a:p>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association of clouds with freedom, mobility, unrestricted circulation and interconnection also camouflages the operation of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cloud computing</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Cloud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computing is a kind of computation that covers up the distinction between software and hardware by naturalizing the computer as integral part of the </a:t>
            </a:r>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environment</a:t>
            </a:r>
          </a:p>
          <a:p>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While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cloud computing promises the dematerialization of data storage and the ubiquitous connectivity of frictionless computation in all spaces, its nature and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infrastructure cannot be obfuscated as shapeless, amorphous clouds but remains as stratified grid-network constructions and data hubs</a:t>
            </a:r>
            <a:r>
              <a:rPr lang="en-US" b="1" cap="none"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some real locations that require immense amounts of power to keep them running and are simultaneously emitting carbon dioxide. </a:t>
            </a:r>
            <a:endPar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8694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938869" cy="2768138"/>
          </a:xfrm>
          <a:prstGeom prst="rect">
            <a:avLst/>
          </a:prstGeom>
        </p:spPr>
      </p:pic>
      <p:sp>
        <p:nvSpPr>
          <p:cNvPr id="3" name="Title 2"/>
          <p:cNvSpPr>
            <a:spLocks noGrp="1"/>
          </p:cNvSpPr>
          <p:nvPr>
            <p:ph type="title"/>
          </p:nvPr>
        </p:nvSpPr>
        <p:spPr>
          <a:xfrm>
            <a:off x="5268191" y="1"/>
            <a:ext cx="3017367" cy="432294"/>
          </a:xfrm>
        </p:spPr>
        <p:txBody>
          <a:bodyPr>
            <a:normAutofit fontScale="90000"/>
          </a:bodyPr>
          <a:lstStyle/>
          <a:p>
            <a:endParaRPr lang="en-US" dirty="0"/>
          </a:p>
        </p:txBody>
      </p:sp>
      <p:sp>
        <p:nvSpPr>
          <p:cNvPr id="4" name="Content Placeholder 3"/>
          <p:cNvSpPr>
            <a:spLocks noGrp="1"/>
          </p:cNvSpPr>
          <p:nvPr>
            <p:ph sz="half" idx="1"/>
          </p:nvPr>
        </p:nvSpPr>
        <p:spPr>
          <a:xfrm>
            <a:off x="199506" y="3248199"/>
            <a:ext cx="4376651" cy="1552402"/>
          </a:xfrm>
        </p:spPr>
        <p:txBody>
          <a:bodyPr>
            <a:normAutofit fontScale="77500" lnSpcReduction="20000"/>
          </a:bodyPr>
          <a:lstStyle/>
          <a:p>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 efficient cloud system enables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China’s surveillance mechanism and digital security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function seamlessly and creates an all-round atmospheric power control</a:t>
            </a:r>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5" name="Content Placeholder 4"/>
          <p:cNvSpPr>
            <a:spLocks noGrp="1"/>
          </p:cNvSpPr>
          <p:nvPr>
            <p:ph sz="half" idx="2"/>
          </p:nvPr>
        </p:nvSpPr>
        <p:spPr>
          <a:xfrm>
            <a:off x="4838007" y="271670"/>
            <a:ext cx="3996344" cy="4803914"/>
          </a:xfrm>
        </p:spPr>
        <p:txBody>
          <a:bodyPr>
            <a:normAutofit fontScale="77500" lnSpcReduction="20000"/>
          </a:bodyPr>
          <a:lstStyle/>
          <a:p>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However, such atmosphere control also runs into another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paradox</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 order to monitor and screen the information flows in the nation’s digital networks, all messages sent on China’s platform, for example, WeChat, the most widely used messaging application, are required to pass through central servers unencrypted so that authorities can filter and censor them according to the official criteria. </a:t>
            </a:r>
          </a:p>
          <a:p>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Such mandate makes those servers weak in security and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vulnerable to any foreign intelligence agency that wants to spy on Chinese citizens</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 the Chinese (digital) surveillance system is an entrenched mechanism built on censoring and monitoring its own people, the contradiction between security against enemies within and those without will prolong. </a:t>
            </a:r>
          </a:p>
          <a:p>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more the operation of the authoritarian state relies on the security weakness in its civil society, the harder the existing loophole can be fixed or removed</a:t>
            </a:r>
          </a:p>
          <a:p>
            <a:endParaRPr lang="en-US" dirty="0"/>
          </a:p>
        </p:txBody>
      </p:sp>
    </p:spTree>
    <p:extLst>
      <p:ext uri="{BB962C8B-B14F-4D97-AF65-F5344CB8AC3E}">
        <p14:creationId xmlns:p14="http://schemas.microsoft.com/office/powerpoint/2010/main" val="2269242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81050"/>
            <a:ext cx="7429499" cy="143394"/>
          </a:xfrm>
        </p:spPr>
        <p:txBody>
          <a:bodyPr>
            <a:normAutofit fontScale="90000"/>
          </a:bodyPr>
          <a:lstStyle/>
          <a:p>
            <a:endParaRPr lang="en-US" dirty="0"/>
          </a:p>
        </p:txBody>
      </p:sp>
      <p:sp>
        <p:nvSpPr>
          <p:cNvPr id="3" name="Content Placeholder 2"/>
          <p:cNvSpPr>
            <a:spLocks noGrp="1"/>
          </p:cNvSpPr>
          <p:nvPr>
            <p:ph idx="1"/>
          </p:nvPr>
        </p:nvSpPr>
        <p:spPr>
          <a:xfrm>
            <a:off x="118457" y="2200795"/>
            <a:ext cx="8884226" cy="2942705"/>
          </a:xfrm>
        </p:spPr>
        <p:txBody>
          <a:bodyPr>
            <a:normAutofit fontScale="85000" lnSpcReduction="20000"/>
          </a:bodyPr>
          <a:lstStyle/>
          <a:p>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cloud image eliminates the representation but not the existence of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grid-structure of </a:t>
            </a:r>
            <a:r>
              <a:rPr lang="en-US" b="1" cap="none"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computation</a:t>
            </a:r>
          </a:p>
          <a:p>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may be true that the ruling elites do want to associate with the cloud image in order to emphasize their celestial power and privilege, but at the same time they also like to foreground the grid they have built on the ground so as to glorify the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magnificent infrastructure</a:t>
            </a:r>
            <a:r>
              <a:rPr lang="en-US" b="1" cap="none"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that has united the big nation and reconfigured the world as a network or a web of connectivity in which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China becomes the central hub</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infrastructure refers to China’s three-decade infrastructure investment and urbanization boom and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Belt and Road Initiative</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But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these mega construction projects have also created their own serious problems, like the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environmental risks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that undermine the ecological civilization campaign. Many of these infrastructure investments are neither productive or well managed, becoming a </a:t>
            </a:r>
            <a:r>
              <a:rPr lang="en-US" b="1" cap="none"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drag to the economies </a:t>
            </a:r>
            <a:r>
              <a:rPr lang="en-US"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of China and other nations participating in the BRI</a:t>
            </a:r>
          </a:p>
        </p:txBody>
      </p:sp>
      <p:pic>
        <p:nvPicPr>
          <p:cNvPr id="4" name="Picture 3"/>
          <p:cNvPicPr>
            <a:picLocks noChangeAspect="1"/>
          </p:cNvPicPr>
          <p:nvPr/>
        </p:nvPicPr>
        <p:blipFill>
          <a:blip r:embed="rId2"/>
          <a:stretch>
            <a:fillRect/>
          </a:stretch>
        </p:blipFill>
        <p:spPr>
          <a:xfrm>
            <a:off x="3148445" y="1"/>
            <a:ext cx="2719337" cy="2087354"/>
          </a:xfrm>
          <a:prstGeom prst="rect">
            <a:avLst/>
          </a:prstGeom>
        </p:spPr>
      </p:pic>
      <p:pic>
        <p:nvPicPr>
          <p:cNvPr id="5" name="Picture 4"/>
          <p:cNvPicPr>
            <a:picLocks noChangeAspect="1"/>
          </p:cNvPicPr>
          <p:nvPr/>
        </p:nvPicPr>
        <p:blipFill>
          <a:blip r:embed="rId3"/>
          <a:stretch>
            <a:fillRect/>
          </a:stretch>
        </p:blipFill>
        <p:spPr>
          <a:xfrm>
            <a:off x="0" y="1"/>
            <a:ext cx="3148445" cy="2087354"/>
          </a:xfrm>
          <a:prstGeom prst="rect">
            <a:avLst/>
          </a:prstGeom>
        </p:spPr>
      </p:pic>
      <p:pic>
        <p:nvPicPr>
          <p:cNvPr id="6" name="Picture 5"/>
          <p:cNvPicPr>
            <a:picLocks noChangeAspect="1"/>
          </p:cNvPicPr>
          <p:nvPr/>
        </p:nvPicPr>
        <p:blipFill>
          <a:blip r:embed="rId4"/>
          <a:stretch>
            <a:fillRect/>
          </a:stretch>
        </p:blipFill>
        <p:spPr>
          <a:xfrm>
            <a:off x="5867782" y="0"/>
            <a:ext cx="3273836" cy="2144684"/>
          </a:xfrm>
          <a:prstGeom prst="rect">
            <a:avLst/>
          </a:prstGeom>
        </p:spPr>
      </p:pic>
    </p:spTree>
    <p:extLst>
      <p:ext uri="{BB962C8B-B14F-4D97-AF65-F5344CB8AC3E}">
        <p14:creationId xmlns:p14="http://schemas.microsoft.com/office/powerpoint/2010/main" val="1622672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130925"/>
            <a:ext cx="7429499" cy="236913"/>
          </a:xfrm>
        </p:spPr>
        <p:txBody>
          <a:bodyPr>
            <a:normAutofit fontScale="90000"/>
          </a:bodyPr>
          <a:lstStyle/>
          <a:p>
            <a:endParaRPr lang="en-US" dirty="0"/>
          </a:p>
        </p:txBody>
      </p:sp>
      <p:sp>
        <p:nvSpPr>
          <p:cNvPr id="3" name="Content Placeholder 2"/>
          <p:cNvSpPr>
            <a:spLocks noGrp="1"/>
          </p:cNvSpPr>
          <p:nvPr>
            <p:ph idx="1"/>
          </p:nvPr>
        </p:nvSpPr>
        <p:spPr>
          <a:xfrm>
            <a:off x="149629" y="271670"/>
            <a:ext cx="8946573" cy="2650434"/>
          </a:xfrm>
        </p:spPr>
        <p:txBody>
          <a:bodyPr>
            <a:normAutofit fontScale="70000" lnSpcReduction="20000"/>
          </a:bodyPr>
          <a:lstStyle/>
          <a:p>
            <a:r>
              <a:rPr lang="en-US" b="1" cap="none" dirty="0">
                <a:ln w="0"/>
                <a:effectLst>
                  <a:outerShdw blurRad="38100" dist="19050" dir="2700000" algn="tl" rotWithShape="0">
                    <a:schemeClr val="dk1">
                      <a:alpha val="40000"/>
                    </a:schemeClr>
                  </a:outerShdw>
                </a:effectLst>
                <a:latin typeface="Century" panose="02040604050505020304" pitchFamily="18" charset="0"/>
              </a:rPr>
              <a:t>China serves as a good model, not only given its sheer size, growth rate and volatile situation, to examine how the combination of geoengineering and digital technologies impacts on cloud </a:t>
            </a:r>
            <a:r>
              <a:rPr lang="en-US" b="1" cap="none" dirty="0" smtClean="0">
                <a:ln w="0"/>
                <a:effectLst>
                  <a:outerShdw blurRad="38100" dist="19050" dir="2700000" algn="tl" rotWithShape="0">
                    <a:schemeClr val="dk1">
                      <a:alpha val="40000"/>
                    </a:schemeClr>
                  </a:outerShdw>
                </a:effectLst>
                <a:latin typeface="Century" panose="02040604050505020304" pitchFamily="18" charset="0"/>
              </a:rPr>
              <a:t>control</a:t>
            </a:r>
          </a:p>
          <a:p>
            <a:r>
              <a:rPr lang="en-HK" b="1" cap="none" dirty="0" smtClean="0">
                <a:ln w="0"/>
                <a:effectLst>
                  <a:outerShdw blurRad="38100" dist="19050" dir="2700000" algn="tl" rotWithShape="0">
                    <a:schemeClr val="dk1">
                      <a:alpha val="40000"/>
                    </a:schemeClr>
                  </a:outerShdw>
                </a:effectLst>
                <a:latin typeface="Century" panose="02040604050505020304" pitchFamily="18" charset="0"/>
              </a:rPr>
              <a:t>Clouds </a:t>
            </a:r>
            <a:r>
              <a:rPr lang="en-HK" b="1" cap="none" dirty="0">
                <a:ln w="0"/>
                <a:effectLst>
                  <a:outerShdw blurRad="38100" dist="19050" dir="2700000" algn="tl" rotWithShape="0">
                    <a:schemeClr val="dk1">
                      <a:alpha val="40000"/>
                    </a:schemeClr>
                  </a:outerShdw>
                </a:effectLst>
                <a:latin typeface="Century" panose="02040604050505020304" pitchFamily="18" charset="0"/>
              </a:rPr>
              <a:t>could mean both connection and isolation, as if China wants global trade and economic self-sufficiency at the same time. President Xi has vigorously promoted the mechanism of double circulation, while it may have risks to become </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inner loop (</a:t>
            </a:r>
            <a:r>
              <a:rPr lang="en-HK" b="1" cap="none" dirty="0" err="1">
                <a:ln w="0"/>
                <a:solidFill>
                  <a:srgbClr val="C00000"/>
                </a:solidFill>
                <a:effectLst>
                  <a:outerShdw blurRad="38100" dist="19050" dir="2700000" algn="tl" rotWithShape="0">
                    <a:schemeClr val="dk1">
                      <a:alpha val="40000"/>
                    </a:schemeClr>
                  </a:outerShdw>
                </a:effectLst>
                <a:latin typeface="Century" panose="02040604050505020304" pitchFamily="18" charset="0"/>
              </a:rPr>
              <a:t>nei</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 </a:t>
            </a:r>
            <a:r>
              <a:rPr lang="en-HK" b="1" cap="none" dirty="0" err="1">
                <a:ln w="0"/>
                <a:solidFill>
                  <a:srgbClr val="C00000"/>
                </a:solidFill>
                <a:effectLst>
                  <a:outerShdw blurRad="38100" dist="19050" dir="2700000" algn="tl" rotWithShape="0">
                    <a:schemeClr val="dk1">
                      <a:alpha val="40000"/>
                    </a:schemeClr>
                  </a:outerShdw>
                </a:effectLst>
                <a:latin typeface="Century" panose="02040604050505020304" pitchFamily="18" charset="0"/>
              </a:rPr>
              <a:t>xunhuan</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 </a:t>
            </a:r>
            <a:r>
              <a:rPr lang="en-HK" b="1" cap="none" dirty="0">
                <a:ln w="0"/>
                <a:effectLst>
                  <a:outerShdw blurRad="38100" dist="19050" dir="2700000" algn="tl" rotWithShape="0">
                    <a:schemeClr val="dk1">
                      <a:alpha val="40000"/>
                    </a:schemeClr>
                  </a:outerShdw>
                </a:effectLst>
                <a:latin typeface="Century" panose="02040604050505020304" pitchFamily="18" charset="0"/>
              </a:rPr>
              <a:t>or even </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involution (</a:t>
            </a:r>
            <a:r>
              <a:rPr lang="en-HK" b="1" cap="none" dirty="0" err="1">
                <a:ln w="0"/>
                <a:solidFill>
                  <a:srgbClr val="C00000"/>
                </a:solidFill>
                <a:effectLst>
                  <a:outerShdw blurRad="38100" dist="19050" dir="2700000" algn="tl" rotWithShape="0">
                    <a:schemeClr val="dk1">
                      <a:alpha val="40000"/>
                    </a:schemeClr>
                  </a:outerShdw>
                </a:effectLst>
                <a:latin typeface="Century" panose="02040604050505020304" pitchFamily="18" charset="0"/>
              </a:rPr>
              <a:t>neijuan</a:t>
            </a:r>
            <a:r>
              <a:rPr lang="en-HK"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a:t>
            </a:r>
          </a:p>
          <a:p>
            <a:r>
              <a:rPr lang="en-HK" b="1" cap="none" dirty="0" smtClean="0">
                <a:ln w="0"/>
                <a:effectLst>
                  <a:outerShdw blurRad="38100" dist="19050" dir="2700000" algn="tl" rotWithShape="0">
                    <a:schemeClr val="dk1">
                      <a:alpha val="40000"/>
                    </a:schemeClr>
                  </a:outerShdw>
                </a:effectLst>
                <a:latin typeface="Century" panose="02040604050505020304" pitchFamily="18" charset="0"/>
              </a:rPr>
              <a:t>But </a:t>
            </a:r>
            <a:r>
              <a:rPr lang="en-HK" b="1" cap="none" dirty="0">
                <a:ln w="0"/>
                <a:effectLst>
                  <a:outerShdw blurRad="38100" dist="19050" dir="2700000" algn="tl" rotWithShape="0">
                    <a:schemeClr val="dk1">
                      <a:alpha val="40000"/>
                    </a:schemeClr>
                  </a:outerShdw>
                </a:effectLst>
                <a:latin typeface="Century" panose="02040604050505020304" pitchFamily="18" charset="0"/>
              </a:rPr>
              <a:t>involution does not mean failure, from the perspective of control. </a:t>
            </a:r>
            <a:r>
              <a:rPr lang="en-US" b="1" cap="none" dirty="0">
                <a:ln w="0"/>
                <a:effectLst>
                  <a:outerShdw blurRad="38100" dist="19050" dir="2700000" algn="tl" rotWithShape="0">
                    <a:schemeClr val="dk1">
                      <a:alpha val="40000"/>
                    </a:schemeClr>
                  </a:outerShdw>
                </a:effectLst>
                <a:latin typeface="Century" panose="02040604050505020304" pitchFamily="18" charset="0"/>
              </a:rPr>
              <a:t>Because it is a situation where new input has been brought in but there are no real changes in social structure and the same pattern or cycle continues. </a:t>
            </a:r>
            <a:endParaRPr lang="en-US" b="1" cap="none" dirty="0" smtClean="0">
              <a:ln w="0"/>
              <a:effectLst>
                <a:outerShdw blurRad="38100" dist="19050" dir="2700000" algn="tl" rotWithShape="0">
                  <a:schemeClr val="dk1">
                    <a:alpha val="40000"/>
                  </a:schemeClr>
                </a:outerShdw>
              </a:effectLst>
              <a:latin typeface="Century" panose="02040604050505020304" pitchFamily="18" charset="0"/>
            </a:endParaRPr>
          </a:p>
          <a:p>
            <a:r>
              <a:rPr lang="en-HK"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Etymologically</a:t>
            </a:r>
            <a:r>
              <a:rPr lang="en-HK" b="1" cap="none" dirty="0">
                <a:ln w="0"/>
                <a:solidFill>
                  <a:srgbClr val="C00000"/>
                </a:solidFill>
                <a:effectLst>
                  <a:outerShdw blurRad="38100" dist="19050" dir="2700000" algn="tl" rotWithShape="0">
                    <a:schemeClr val="dk1">
                      <a:alpha val="40000"/>
                    </a:schemeClr>
                  </a:outerShdw>
                </a:effectLst>
                <a:latin typeface="Century" panose="02040604050505020304" pitchFamily="18" charset="0"/>
              </a:rPr>
              <a:t>, control means stopping the roll or the wheel. Hence, stagnation may imply the success of </a:t>
            </a:r>
            <a:r>
              <a:rPr lang="en-HK" b="1" cap="none" dirty="0" smtClean="0">
                <a:ln w="0"/>
                <a:solidFill>
                  <a:srgbClr val="C00000"/>
                </a:solidFill>
                <a:effectLst>
                  <a:outerShdw blurRad="38100" dist="19050" dir="2700000" algn="tl" rotWithShape="0">
                    <a:schemeClr val="dk1">
                      <a:alpha val="40000"/>
                    </a:schemeClr>
                  </a:outerShdw>
                </a:effectLst>
                <a:latin typeface="Century" panose="02040604050505020304" pitchFamily="18" charset="0"/>
              </a:rPr>
              <a:t>control </a:t>
            </a:r>
          </a:p>
          <a:p>
            <a:r>
              <a:rPr lang="en-HK" b="1" cap="none" dirty="0" smtClean="0">
                <a:ln w="0"/>
                <a:effectLst>
                  <a:outerShdw blurRad="38100" dist="19050" dir="2700000" algn="tl" rotWithShape="0">
                    <a:schemeClr val="dk1">
                      <a:alpha val="40000"/>
                    </a:schemeClr>
                  </a:outerShdw>
                </a:effectLst>
                <a:latin typeface="Century" panose="02040604050505020304" pitchFamily="18" charset="0"/>
              </a:rPr>
              <a:t>As </a:t>
            </a:r>
            <a:r>
              <a:rPr lang="en-HK" b="1" cap="none" dirty="0">
                <a:ln w="0"/>
                <a:effectLst>
                  <a:outerShdw blurRad="38100" dist="19050" dir="2700000" algn="tl" rotWithShape="0">
                    <a:schemeClr val="dk1">
                      <a:alpha val="40000"/>
                    </a:schemeClr>
                  </a:outerShdw>
                </a:effectLst>
                <a:latin typeface="Century" panose="02040604050505020304" pitchFamily="18" charset="0"/>
              </a:rPr>
              <a:t>long as there’s no way to stop cloud rolling, control can never succeed but is self-motivated to perpetuate</a:t>
            </a:r>
            <a:endParaRPr lang="en-US" b="1" cap="none" dirty="0">
              <a:ln w="0"/>
              <a:effectLst>
                <a:outerShdw blurRad="38100" dist="19050" dir="2700000" algn="tl" rotWithShape="0">
                  <a:schemeClr val="dk1">
                    <a:alpha val="40000"/>
                  </a:schemeClr>
                </a:outerShdw>
              </a:effectLst>
              <a:latin typeface="Century" panose="02040604050505020304" pitchFamily="18" charset="0"/>
            </a:endParaRPr>
          </a:p>
        </p:txBody>
      </p:sp>
      <p:pic>
        <p:nvPicPr>
          <p:cNvPr id="4" name="Picture 3"/>
          <p:cNvPicPr>
            <a:picLocks noChangeAspect="1"/>
          </p:cNvPicPr>
          <p:nvPr/>
        </p:nvPicPr>
        <p:blipFill>
          <a:blip r:embed="rId2"/>
          <a:stretch>
            <a:fillRect/>
          </a:stretch>
        </p:blipFill>
        <p:spPr>
          <a:xfrm>
            <a:off x="1790250" y="2843044"/>
            <a:ext cx="2162453" cy="2162453"/>
          </a:xfrm>
          <a:prstGeom prst="rect">
            <a:avLst/>
          </a:prstGeom>
        </p:spPr>
      </p:pic>
      <p:pic>
        <p:nvPicPr>
          <p:cNvPr id="5" name="Picture 4"/>
          <p:cNvPicPr>
            <a:picLocks noChangeAspect="1"/>
          </p:cNvPicPr>
          <p:nvPr/>
        </p:nvPicPr>
        <p:blipFill>
          <a:blip r:embed="rId3"/>
          <a:stretch>
            <a:fillRect/>
          </a:stretch>
        </p:blipFill>
        <p:spPr>
          <a:xfrm>
            <a:off x="4113862" y="2843043"/>
            <a:ext cx="3592037" cy="2152581"/>
          </a:xfrm>
          <a:prstGeom prst="rect">
            <a:avLst/>
          </a:prstGeom>
        </p:spPr>
      </p:pic>
    </p:spTree>
    <p:extLst>
      <p:ext uri="{BB962C8B-B14F-4D97-AF65-F5344CB8AC3E}">
        <p14:creationId xmlns:p14="http://schemas.microsoft.com/office/powerpoint/2010/main" val="1605420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33600" y="0"/>
            <a:ext cx="9076800" cy="287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b="1" dirty="0">
                <a:solidFill>
                  <a:srgbClr val="282828"/>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WHO ARE WE?</a:t>
            </a:r>
            <a:endParaRPr sz="1450" b="1" dirty="0">
              <a:solidFill>
                <a:srgbClr val="282828"/>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solidFill>
                <a:srgbClr val="282828"/>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Prof Kwai-Cheung Lo</a:t>
            </a:r>
            <a:r>
              <a:rPr lang="en"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 Head of Department of Humanities and Creative Writing (anchor)</a:t>
            </a: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Dr Jessica Yeung</a:t>
            </a:r>
            <a:r>
              <a:rPr lang="en"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 Department of Translation, Interpreting and Intercultural Studies (co-anchor)</a:t>
            </a: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Dr Howard Choy</a:t>
            </a:r>
            <a:r>
              <a:rPr lang="en"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 Department of Chinese Language and Literature</a:t>
            </a: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Dr Wai-ping Yau</a:t>
            </a:r>
            <a:r>
              <a:rPr lang="en"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 Department of Translation, Interpreting and Intercultural Studies</a:t>
            </a: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Dr Emily </a:t>
            </a:r>
            <a:r>
              <a:rPr lang="en" sz="1200" b="1" dirty="0" smtClean="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Zong</a:t>
            </a:r>
            <a:r>
              <a:rPr lang="en"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 </a:t>
            </a:r>
            <a:r>
              <a:rPr lang="en" sz="1200" dirty="0" smtClean="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&amp; </a:t>
            </a:r>
            <a:r>
              <a:rPr lang="en" sz="1200" b="1" dirty="0" smtClean="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Dr Dorothy Tse</a:t>
            </a:r>
            <a:r>
              <a:rPr lang="en" sz="1200" dirty="0" smtClean="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 </a:t>
            </a:r>
            <a:r>
              <a:rPr lang="en" sz="12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Department of Humanities and Creative </a:t>
            </a:r>
            <a:r>
              <a:rPr lang="en" sz="1200" dirty="0" smtClean="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Writing; </a:t>
            </a:r>
            <a:r>
              <a:rPr lang="en" sz="1200" b="1" dirty="0" smtClean="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Dr Jason Lee</a:t>
            </a:r>
            <a:r>
              <a:rPr lang="en" sz="1200" dirty="0" smtClean="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 Department of English</a:t>
            </a: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With partners from other faculties, and local and international </a:t>
            </a:r>
            <a:r>
              <a:rPr lang="en" sz="1200" b="1" dirty="0" smtClean="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rPr>
              <a:t>universities as well as postgraduate students</a:t>
            </a:r>
            <a:endParaRPr sz="1200" b="1" dirty="0">
              <a:solidFill>
                <a:schemeClr val="dk1"/>
              </a:solidFill>
              <a:effectLst>
                <a:outerShdw blurRad="38100" dist="38100" dir="2700000" algn="tl">
                  <a:srgbClr val="000000">
                    <a:alpha val="43137"/>
                  </a:srgbClr>
                </a:outerShdw>
              </a:effectLst>
              <a:highlight>
                <a:srgbClr val="FFFFFF"/>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450" dirty="0">
              <a:solidFill>
                <a:srgbClr val="282828"/>
              </a:solidFill>
              <a:highlight>
                <a:srgbClr val="FFFFFF"/>
              </a:highlight>
              <a:latin typeface="Montserrat"/>
              <a:ea typeface="Montserrat"/>
              <a:cs typeface="Montserrat"/>
              <a:sym typeface="Montserrat"/>
            </a:endParaRPr>
          </a:p>
        </p:txBody>
      </p:sp>
      <p:pic>
        <p:nvPicPr>
          <p:cNvPr id="62" name="Google Shape;62;p14"/>
          <p:cNvPicPr preferRelativeResize="0"/>
          <p:nvPr/>
        </p:nvPicPr>
        <p:blipFill>
          <a:blip r:embed="rId3">
            <a:alphaModFix/>
          </a:blip>
          <a:stretch>
            <a:fillRect/>
          </a:stretch>
        </p:blipFill>
        <p:spPr>
          <a:xfrm>
            <a:off x="0" y="2875950"/>
            <a:ext cx="2267550" cy="2267550"/>
          </a:xfrm>
          <a:prstGeom prst="rect">
            <a:avLst/>
          </a:prstGeom>
          <a:noFill/>
          <a:ln>
            <a:noFill/>
          </a:ln>
        </p:spPr>
      </p:pic>
      <p:pic>
        <p:nvPicPr>
          <p:cNvPr id="63" name="Google Shape;63;p14"/>
          <p:cNvPicPr preferRelativeResize="0"/>
          <p:nvPr/>
        </p:nvPicPr>
        <p:blipFill>
          <a:blip r:embed="rId4">
            <a:alphaModFix/>
          </a:blip>
          <a:stretch>
            <a:fillRect/>
          </a:stretch>
        </p:blipFill>
        <p:spPr>
          <a:xfrm>
            <a:off x="4535100" y="2875950"/>
            <a:ext cx="2267550" cy="2267550"/>
          </a:xfrm>
          <a:prstGeom prst="rect">
            <a:avLst/>
          </a:prstGeom>
          <a:noFill/>
          <a:ln>
            <a:noFill/>
          </a:ln>
        </p:spPr>
      </p:pic>
      <p:pic>
        <p:nvPicPr>
          <p:cNvPr id="64" name="Google Shape;64;p14"/>
          <p:cNvPicPr preferRelativeResize="0"/>
          <p:nvPr/>
        </p:nvPicPr>
        <p:blipFill>
          <a:blip r:embed="rId5">
            <a:alphaModFix/>
          </a:blip>
          <a:stretch>
            <a:fillRect/>
          </a:stretch>
        </p:blipFill>
        <p:spPr>
          <a:xfrm>
            <a:off x="6802650" y="2875950"/>
            <a:ext cx="2267550" cy="2267550"/>
          </a:xfrm>
          <a:prstGeom prst="rect">
            <a:avLst/>
          </a:prstGeom>
          <a:noFill/>
          <a:ln>
            <a:noFill/>
          </a:ln>
        </p:spPr>
      </p:pic>
      <p:pic>
        <p:nvPicPr>
          <p:cNvPr id="65" name="Google Shape;65;p14"/>
          <p:cNvPicPr preferRelativeResize="0"/>
          <p:nvPr/>
        </p:nvPicPr>
        <p:blipFill>
          <a:blip r:embed="rId6">
            <a:alphaModFix/>
          </a:blip>
          <a:stretch>
            <a:fillRect/>
          </a:stretch>
        </p:blipFill>
        <p:spPr>
          <a:xfrm>
            <a:off x="2267550" y="2875950"/>
            <a:ext cx="2267550" cy="226755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 WE STUDY?</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1" name="Google Shape;71;p1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Humanity </a:t>
            </a: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environment</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Human </a:t>
            </a:r>
            <a:r>
              <a:rPr lang="en"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understanding </a:t>
            </a: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representation of what is happening to the environment</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What </a:t>
            </a: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Humanities Studies can do in the present state of the environment</a:t>
            </a: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buClr>
                <a:schemeClr val="dk1"/>
              </a:buClr>
              <a:buSzPts val="1100"/>
              <a:buNone/>
            </a:pP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With </a:t>
            </a:r>
            <a:r>
              <a:rPr lang="en"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demographic focus on the Sinophone regions, but not restricted to them </a:t>
            </a:r>
            <a:endParaRP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ARE WE </a:t>
            </a:r>
            <a:r>
              <a:rPr lang="en"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WORKING </a:t>
            </a:r>
            <a:r>
              <a:rPr lang="en"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7" name="Google Shape;77;p16"/>
          <p:cNvSpPr txBox="1">
            <a:spLocks noGrp="1"/>
          </p:cNvSpPr>
          <p:nvPr>
            <p:ph type="body" idx="1"/>
          </p:nvPr>
        </p:nvSpPr>
        <p:spPr>
          <a:xfrm>
            <a:off x="311700" y="1305339"/>
            <a:ext cx="8520600" cy="364434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 b="1"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ongoing externally funded GRF </a:t>
            </a:r>
            <a:r>
              <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projects:</a:t>
            </a:r>
            <a:endParaRPr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Minority, Ethnicity, Environmental Cinema in China: In Search of Different Imaginaries of Ecological Civilization (Prof K.C. Lo)</a:t>
            </a:r>
            <a:endParaRPr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Literature in the Time of Coronavirus: Online Diaries by Chinese Women Writers from Wuhan and New York (Dr Howard Choy)</a:t>
            </a:r>
            <a:endParaRPr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 b="1" dirty="0" smtClean="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ongoing internally funded FRNA </a:t>
            </a:r>
            <a:r>
              <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 </a:t>
            </a:r>
            <a:endParaRPr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and Translation: A Uyghur/Turki and Chinese Corpus (Dr Jessica Yeung)</a:t>
            </a:r>
            <a:endParaRPr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Book Series published by Brill:</a:t>
            </a:r>
            <a:endParaRPr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1200"/>
              </a:spcBef>
              <a:spcAft>
                <a:spcPts val="1200"/>
              </a:spcAft>
              <a:buNone/>
            </a:pPr>
            <a:r>
              <a:rPr lang="en"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African and Asian Anthropocene (Dr Howard Choy as series chief editor)</a:t>
            </a:r>
            <a:endParaRPr sz="1400"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8" name="Google Shape;78;p16"/>
          <p:cNvSpPr txBox="1"/>
          <p:nvPr/>
        </p:nvSpPr>
        <p:spPr>
          <a:xfrm>
            <a:off x="1378325" y="1166425"/>
            <a:ext cx="30000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300">
              <a:solidFill>
                <a:srgbClr val="75003D"/>
              </a:solidFill>
              <a:highlight>
                <a:srgbClr val="F0F0F0"/>
              </a:highlight>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HAVE WE DONE SO FAR?</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4" name="Google Shape;84;p17"/>
          <p:cNvSpPr txBox="1">
            <a:spLocks noGrp="1"/>
          </p:cNvSpPr>
          <p:nvPr>
            <p:ph type="body" idx="1"/>
          </p:nvPr>
        </p:nvSpPr>
        <p:spPr>
          <a:xfrm>
            <a:off x="311700" y="1576550"/>
            <a:ext cx="8520600" cy="299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7 international academic conferences</a:t>
            </a:r>
            <a:endParaRPr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essay collection</a:t>
            </a:r>
            <a:endParaRPr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r>
              <a:rPr lang="en"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journal special issue</a:t>
            </a:r>
            <a:endParaRPr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a:p>
            <a:pPr marL="0" lvl="0" indent="0" algn="l" rtl="0">
              <a:spcBef>
                <a:spcPts val="1200"/>
              </a:spcBef>
              <a:spcAft>
                <a:spcPts val="1200"/>
              </a:spcAft>
              <a:buNone/>
            </a:pPr>
            <a:r>
              <a:rPr lang="en"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rPr>
              <a:t>1 film collection with 200 films</a:t>
            </a:r>
            <a:endParaRPr sz="2400" dirty="0">
              <a:solidFill>
                <a:schemeClr val="dk1"/>
              </a:solidFill>
              <a:effectLst>
                <a:outerShdw blurRad="38100" dist="38100" dir="2700000" algn="tl">
                  <a:srgbClr val="000000">
                    <a:alpha val="43137"/>
                  </a:srgbClr>
                </a:outerShdw>
              </a:effectLst>
              <a:highlight>
                <a:schemeClr val="lt1"/>
              </a:highlight>
              <a:latin typeface="Times New Roman" panose="02020603050405020304" pitchFamily="18" charset="0"/>
              <a:cs typeface="Times New Roman" panose="02020603050405020304" pitchFamily="18" charset="0"/>
            </a:endParaRPr>
          </a:p>
        </p:txBody>
      </p:sp>
      <p:pic>
        <p:nvPicPr>
          <p:cNvPr id="85" name="Google Shape;85;p17"/>
          <p:cNvPicPr preferRelativeResize="0"/>
          <p:nvPr/>
        </p:nvPicPr>
        <p:blipFill>
          <a:blip r:embed="rId3">
            <a:alphaModFix/>
          </a:blip>
          <a:stretch>
            <a:fillRect/>
          </a:stretch>
        </p:blipFill>
        <p:spPr>
          <a:xfrm>
            <a:off x="4903304" y="2689975"/>
            <a:ext cx="4240696" cy="2453526"/>
          </a:xfrm>
          <a:prstGeom prst="rect">
            <a:avLst/>
          </a:prstGeom>
          <a:ln>
            <a:noFill/>
          </a:ln>
          <a:effectLst>
            <a:outerShdw blurRad="190500" algn="tl" rotWithShape="0">
              <a:srgbClr val="000000">
                <a:alpha val="70000"/>
              </a:srgbClr>
            </a:outerShdw>
          </a:effectLst>
        </p:spPr>
      </p:pic>
      <p:pic>
        <p:nvPicPr>
          <p:cNvPr id="86" name="Google Shape;86;p17"/>
          <p:cNvPicPr preferRelativeResize="0"/>
          <p:nvPr/>
        </p:nvPicPr>
        <p:blipFill>
          <a:blip r:embed="rId4">
            <a:alphaModFix/>
          </a:blip>
          <a:stretch>
            <a:fillRect/>
          </a:stretch>
        </p:blipFill>
        <p:spPr>
          <a:xfrm>
            <a:off x="7009700" y="0"/>
            <a:ext cx="2134300" cy="268997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5"/>
          <a:stretch>
            <a:fillRect/>
          </a:stretch>
        </p:blipFill>
        <p:spPr>
          <a:xfrm>
            <a:off x="5471352" y="1047408"/>
            <a:ext cx="1552300" cy="253914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6"/>
          <a:stretch>
            <a:fillRect/>
          </a:stretch>
        </p:blipFill>
        <p:spPr>
          <a:xfrm>
            <a:off x="2743199" y="4130213"/>
            <a:ext cx="2308363" cy="87707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D0075F4-11F4-1C3B-7523-F39945A4F4F6}"/>
              </a:ext>
            </a:extLst>
          </p:cNvPr>
          <p:cNvPicPr>
            <a:picLocks noChangeAspect="1"/>
          </p:cNvPicPr>
          <p:nvPr/>
        </p:nvPicPr>
        <p:blipFill rotWithShape="1">
          <a:blip r:embed="rId2">
            <a:extLst>
              <a:ext uri="{28A0092B-C50C-407E-A947-70E740481C1C}">
                <a14:useLocalDpi xmlns:a14="http://schemas.microsoft.com/office/drawing/2010/main" val="0"/>
              </a:ext>
            </a:extLst>
          </a:blip>
          <a:srcRect l="10533" r="9776"/>
          <a:stretch/>
        </p:blipFill>
        <p:spPr>
          <a:xfrm>
            <a:off x="176471" y="305095"/>
            <a:ext cx="8791058" cy="4660901"/>
          </a:xfrm>
          <a:prstGeom prst="rect">
            <a:avLst/>
          </a:prstGeom>
        </p:spPr>
      </p:pic>
    </p:spTree>
    <p:extLst>
      <p:ext uri="{BB962C8B-B14F-4D97-AF65-F5344CB8AC3E}">
        <p14:creationId xmlns:p14="http://schemas.microsoft.com/office/powerpoint/2010/main" val="3475734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一張含有 文字 的圖片&#10;&#10;自動產生的描述">
            <a:extLst>
              <a:ext uri="{FF2B5EF4-FFF2-40B4-BE49-F238E27FC236}">
                <a16:creationId xmlns:a16="http://schemas.microsoft.com/office/drawing/2014/main" id="{718D8170-DF74-B18E-82E0-EDB0F2C3B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77" y="0"/>
            <a:ext cx="3636923" cy="5143500"/>
          </a:xfrm>
          <a:prstGeom prst="rect">
            <a:avLst/>
          </a:prstGeom>
        </p:spPr>
      </p:pic>
      <p:sp>
        <p:nvSpPr>
          <p:cNvPr id="6" name="文字方塊 5">
            <a:extLst>
              <a:ext uri="{FF2B5EF4-FFF2-40B4-BE49-F238E27FC236}">
                <a16:creationId xmlns:a16="http://schemas.microsoft.com/office/drawing/2014/main" id="{C5C423D9-20F2-9051-F2EA-9DBE4D20AA6A}"/>
              </a:ext>
            </a:extLst>
          </p:cNvPr>
          <p:cNvSpPr txBox="1"/>
          <p:nvPr/>
        </p:nvSpPr>
        <p:spPr>
          <a:xfrm>
            <a:off x="4154558" y="0"/>
            <a:ext cx="4753222" cy="5043688"/>
          </a:xfrm>
          <a:prstGeom prst="rect">
            <a:avLst/>
          </a:prstGeom>
          <a:noFill/>
        </p:spPr>
        <p:txBody>
          <a:bodyPr wrap="square">
            <a:spAutoFit/>
          </a:bodyPr>
          <a:lstStyle/>
          <a:p>
            <a:pPr algn="just" fontAlgn="base"/>
            <a:r>
              <a:rPr lang="en-US" altLang="zh-HK" sz="975" dirty="0">
                <a:solidFill>
                  <a:schemeClr val="tx2">
                    <a:lumMod val="75000"/>
                  </a:schemeClr>
                </a:solidFill>
                <a:effectLst>
                  <a:glow rad="63500">
                    <a:schemeClr val="accent3">
                      <a:satMod val="175000"/>
                      <a:alpha val="40000"/>
                    </a:schemeClr>
                  </a:glow>
                </a:effectLst>
              </a:rPr>
              <a:t>Program on 30 April (Saturday) Hong Kong Time</a:t>
            </a:r>
          </a:p>
          <a:p>
            <a:pPr algn="just" fontAlgn="base"/>
            <a:r>
              <a:rPr lang="en-US" altLang="zh-HK" sz="975" dirty="0">
                <a:solidFill>
                  <a:schemeClr val="tx2">
                    <a:lumMod val="75000"/>
                  </a:schemeClr>
                </a:solidFill>
                <a:effectLst>
                  <a:glow rad="63500">
                    <a:schemeClr val="accent3">
                      <a:satMod val="175000"/>
                      <a:alpha val="40000"/>
                    </a:schemeClr>
                  </a:glow>
                </a:effectLst>
              </a:rPr>
              <a:t> </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9 am </a:t>
            </a:r>
            <a:r>
              <a:rPr lang="en-US" altLang="zh-HK" sz="975" dirty="0">
                <a:solidFill>
                  <a:schemeClr val="tx2">
                    <a:lumMod val="75000"/>
                  </a:schemeClr>
                </a:solidFill>
                <a:effectLst>
                  <a:glow rad="63500">
                    <a:schemeClr val="accent3">
                      <a:satMod val="175000"/>
                      <a:alpha val="40000"/>
                    </a:schemeClr>
                  </a:glow>
                </a:effectLst>
                <a:latin typeface="barlow-extralight"/>
              </a:rPr>
              <a:t>Welcome and Introduction</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Panel 1: Activism, Exoticism, and Multispecies Imaginations</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Moderator: Kwai-</a:t>
            </a:r>
            <a:r>
              <a:rPr lang="en-US" altLang="zh-HK" sz="975" dirty="0" err="1">
                <a:solidFill>
                  <a:schemeClr val="tx2">
                    <a:lumMod val="75000"/>
                  </a:schemeClr>
                </a:solidFill>
                <a:effectLst>
                  <a:glow rad="63500">
                    <a:schemeClr val="accent3">
                      <a:satMod val="175000"/>
                      <a:alpha val="40000"/>
                    </a:schemeClr>
                  </a:glow>
                </a:effectLst>
                <a:latin typeface="barlow-medium"/>
              </a:rPr>
              <a:t>cheung</a:t>
            </a:r>
            <a:r>
              <a:rPr lang="en-US" altLang="zh-HK" sz="975" dirty="0">
                <a:solidFill>
                  <a:schemeClr val="tx2">
                    <a:lumMod val="75000"/>
                  </a:schemeClr>
                </a:solidFill>
                <a:effectLst>
                  <a:glow rad="63500">
                    <a:schemeClr val="accent3">
                      <a:satMod val="175000"/>
                      <a:alpha val="40000"/>
                    </a:schemeClr>
                  </a:glow>
                </a:effectLst>
                <a:latin typeface="barlow-medium"/>
              </a:rPr>
              <a:t> Lo</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9:05 am</a:t>
            </a:r>
            <a:r>
              <a:rPr lang="en-US" altLang="zh-HK" sz="975" dirty="0">
                <a:solidFill>
                  <a:schemeClr val="tx2">
                    <a:lumMod val="75000"/>
                  </a:schemeClr>
                </a:solidFill>
                <a:effectLst>
                  <a:glow rad="63500">
                    <a:schemeClr val="accent3">
                      <a:satMod val="175000"/>
                      <a:alpha val="40000"/>
                    </a:schemeClr>
                  </a:glow>
                </a:effectLst>
              </a:rPr>
              <a:t> (9:05 pm, Friday, East Coast Time) Carlos Rojas, “An Ecological Analysis of Environmental Activism in China”</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9:25 am</a:t>
            </a:r>
            <a:r>
              <a:rPr lang="en-US" altLang="zh-HK" sz="975" dirty="0">
                <a:solidFill>
                  <a:schemeClr val="tx2">
                    <a:lumMod val="75000"/>
                  </a:schemeClr>
                </a:solidFill>
                <a:effectLst>
                  <a:glow rad="63500">
                    <a:schemeClr val="accent3">
                      <a:satMod val="175000"/>
                      <a:alpha val="40000"/>
                    </a:schemeClr>
                  </a:glow>
                </a:effectLst>
              </a:rPr>
              <a:t> (8:25 pm, Friday, Central Time) </a:t>
            </a:r>
            <a:r>
              <a:rPr lang="en-US" altLang="zh-HK" sz="975" dirty="0" err="1">
                <a:solidFill>
                  <a:schemeClr val="tx2">
                    <a:lumMod val="75000"/>
                  </a:schemeClr>
                </a:solidFill>
                <a:effectLst>
                  <a:glow rad="63500">
                    <a:schemeClr val="accent3">
                      <a:satMod val="175000"/>
                      <a:alpha val="40000"/>
                    </a:schemeClr>
                  </a:glow>
                </a:effectLst>
              </a:rPr>
              <a:t>Chuen</a:t>
            </a:r>
            <a:r>
              <a:rPr lang="en-US" altLang="zh-HK" sz="975" dirty="0">
                <a:solidFill>
                  <a:schemeClr val="tx2">
                    <a:lumMod val="75000"/>
                  </a:schemeClr>
                </a:solidFill>
                <a:effectLst>
                  <a:glow rad="63500">
                    <a:schemeClr val="accent3">
                      <a:satMod val="175000"/>
                      <a:alpha val="40000"/>
                    </a:schemeClr>
                  </a:glow>
                </a:effectLst>
              </a:rPr>
              <a:t>-Fung Wong, “Rethinking the Nature in China’s ‘Minority’ Musical Exoticism”</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9:45 am</a:t>
            </a:r>
            <a:r>
              <a:rPr lang="en-US" altLang="zh-HK" sz="975" dirty="0">
                <a:solidFill>
                  <a:schemeClr val="tx2">
                    <a:lumMod val="75000"/>
                  </a:schemeClr>
                </a:solidFill>
                <a:effectLst>
                  <a:glow rad="63500">
                    <a:schemeClr val="accent3">
                      <a:satMod val="175000"/>
                      <a:alpha val="40000"/>
                    </a:schemeClr>
                  </a:glow>
                </a:effectLst>
              </a:rPr>
              <a:t> Emily Yu </a:t>
            </a:r>
            <a:r>
              <a:rPr lang="en-US" altLang="zh-HK" sz="975" dirty="0" err="1">
                <a:solidFill>
                  <a:schemeClr val="tx2">
                    <a:lumMod val="75000"/>
                  </a:schemeClr>
                </a:solidFill>
                <a:effectLst>
                  <a:glow rad="63500">
                    <a:schemeClr val="accent3">
                      <a:satMod val="175000"/>
                      <a:alpha val="40000"/>
                    </a:schemeClr>
                  </a:glow>
                </a:effectLst>
              </a:rPr>
              <a:t>Zong</a:t>
            </a:r>
            <a:r>
              <a:rPr lang="en-US" altLang="zh-HK" sz="975" dirty="0">
                <a:solidFill>
                  <a:schemeClr val="tx2">
                    <a:lumMod val="75000"/>
                  </a:schemeClr>
                </a:solidFill>
                <a:effectLst>
                  <a:glow rad="63500">
                    <a:schemeClr val="accent3">
                      <a:satMod val="175000"/>
                      <a:alpha val="40000"/>
                    </a:schemeClr>
                  </a:glow>
                </a:effectLst>
              </a:rPr>
              <a:t>, “Of Meat, Plant, and Soil: Multispecies Imaginations of Hong Kong”</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10:05-10:35 am</a:t>
            </a:r>
            <a:r>
              <a:rPr lang="en-US" altLang="zh-HK" sz="975" dirty="0">
                <a:solidFill>
                  <a:schemeClr val="tx2">
                    <a:lumMod val="75000"/>
                  </a:schemeClr>
                </a:solidFill>
                <a:effectLst>
                  <a:glow rad="63500">
                    <a:schemeClr val="accent3">
                      <a:satMod val="175000"/>
                      <a:alpha val="40000"/>
                    </a:schemeClr>
                  </a:glow>
                </a:effectLst>
              </a:rPr>
              <a:t> Discussion</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 </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Panel 2: Air, Wind-Water, Sound, and Space in Ecological Crisis</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Moderator: Howard Yuen-</a:t>
            </a:r>
            <a:r>
              <a:rPr lang="en-US" altLang="zh-HK" sz="975" dirty="0" err="1">
                <a:solidFill>
                  <a:schemeClr val="tx2">
                    <a:lumMod val="75000"/>
                  </a:schemeClr>
                </a:solidFill>
                <a:effectLst>
                  <a:glow rad="63500">
                    <a:schemeClr val="accent3">
                      <a:satMod val="175000"/>
                      <a:alpha val="40000"/>
                    </a:schemeClr>
                  </a:glow>
                </a:effectLst>
                <a:latin typeface="barlow-medium"/>
              </a:rPr>
              <a:t>fung</a:t>
            </a:r>
            <a:r>
              <a:rPr lang="en-US" altLang="zh-HK" sz="975" dirty="0">
                <a:solidFill>
                  <a:schemeClr val="tx2">
                    <a:lumMod val="75000"/>
                  </a:schemeClr>
                </a:solidFill>
                <a:effectLst>
                  <a:glow rad="63500">
                    <a:schemeClr val="accent3">
                      <a:satMod val="175000"/>
                      <a:alpha val="40000"/>
                    </a:schemeClr>
                  </a:glow>
                </a:effectLst>
                <a:latin typeface="barlow-medium"/>
              </a:rPr>
              <a:t> Choy</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11:00 am</a:t>
            </a:r>
            <a:r>
              <a:rPr lang="en-US" altLang="zh-HK" sz="975" dirty="0">
                <a:solidFill>
                  <a:schemeClr val="tx2">
                    <a:lumMod val="75000"/>
                  </a:schemeClr>
                </a:solidFill>
                <a:effectLst>
                  <a:glow rad="63500">
                    <a:schemeClr val="accent3">
                      <a:satMod val="175000"/>
                      <a:alpha val="40000"/>
                    </a:schemeClr>
                  </a:glow>
                </a:effectLst>
              </a:rPr>
              <a:t> Winnie L.M. Yee, “Breathing and Singing in the Air: Some Preliminary Thoughts on Literary and Visual Narratives of Air in Post-socialist China”</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11:20 am</a:t>
            </a:r>
            <a:r>
              <a:rPr lang="en-US" altLang="zh-HK" sz="975" dirty="0">
                <a:solidFill>
                  <a:schemeClr val="tx2">
                    <a:lumMod val="75000"/>
                  </a:schemeClr>
                </a:solidFill>
                <a:effectLst>
                  <a:glow rad="63500">
                    <a:schemeClr val="accent3">
                      <a:satMod val="175000"/>
                      <a:alpha val="40000"/>
                    </a:schemeClr>
                  </a:glow>
                </a:effectLst>
              </a:rPr>
              <a:t> </a:t>
            </a:r>
            <a:r>
              <a:rPr lang="en-US" altLang="zh-HK" sz="975" dirty="0" err="1">
                <a:solidFill>
                  <a:schemeClr val="tx2">
                    <a:lumMod val="75000"/>
                  </a:schemeClr>
                </a:solidFill>
                <a:effectLst>
                  <a:glow rad="63500">
                    <a:schemeClr val="accent3">
                      <a:satMod val="175000"/>
                      <a:alpha val="40000"/>
                    </a:schemeClr>
                  </a:glow>
                </a:effectLst>
              </a:rPr>
              <a:t>Kiu-wai</a:t>
            </a:r>
            <a:r>
              <a:rPr lang="en-US" altLang="zh-HK" sz="975" dirty="0">
                <a:solidFill>
                  <a:schemeClr val="tx2">
                    <a:lumMod val="75000"/>
                  </a:schemeClr>
                </a:solidFill>
                <a:effectLst>
                  <a:glow rad="63500">
                    <a:schemeClr val="accent3">
                      <a:satMod val="175000"/>
                      <a:alpha val="40000"/>
                    </a:schemeClr>
                  </a:glow>
                </a:effectLst>
              </a:rPr>
              <a:t> Chu, “Feng Shui and the Civil Alternative Eco-</a:t>
            </a:r>
            <a:r>
              <a:rPr lang="en-US" altLang="zh-HK" sz="975" dirty="0" err="1">
                <a:solidFill>
                  <a:schemeClr val="tx2">
                    <a:lumMod val="75000"/>
                  </a:schemeClr>
                </a:solidFill>
                <a:effectLst>
                  <a:glow rad="63500">
                    <a:schemeClr val="accent3">
                      <a:satMod val="175000"/>
                      <a:alpha val="40000"/>
                    </a:schemeClr>
                  </a:glow>
                </a:effectLst>
              </a:rPr>
              <a:t>civilisation</a:t>
            </a:r>
            <a:r>
              <a:rPr lang="en-US" altLang="zh-HK" sz="975" dirty="0">
                <a:solidFill>
                  <a:schemeClr val="tx2">
                    <a:lumMod val="75000"/>
                  </a:schemeClr>
                </a:solidFill>
                <a:effectLst>
                  <a:glow rad="63500">
                    <a:schemeClr val="accent3">
                      <a:satMod val="175000"/>
                      <a:alpha val="40000"/>
                    </a:schemeClr>
                  </a:glow>
                </a:effectLst>
              </a:rPr>
              <a:t>: Geomancy and Ecology in Chinese Cinema”</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11:40 am</a:t>
            </a:r>
            <a:r>
              <a:rPr lang="en-US" altLang="zh-HK" sz="975" dirty="0">
                <a:solidFill>
                  <a:schemeClr val="tx2">
                    <a:lumMod val="75000"/>
                  </a:schemeClr>
                </a:solidFill>
                <a:effectLst>
                  <a:glow rad="63500">
                    <a:schemeClr val="accent3">
                      <a:satMod val="175000"/>
                      <a:alpha val="40000"/>
                    </a:schemeClr>
                  </a:glow>
                </a:effectLst>
              </a:rPr>
              <a:t> Enoch Yee-</a:t>
            </a:r>
            <a:r>
              <a:rPr lang="en-US" altLang="zh-HK" sz="975" dirty="0" err="1">
                <a:solidFill>
                  <a:schemeClr val="tx2">
                    <a:lumMod val="75000"/>
                  </a:schemeClr>
                </a:solidFill>
                <a:effectLst>
                  <a:glow rad="63500">
                    <a:schemeClr val="accent3">
                      <a:satMod val="175000"/>
                      <a:alpha val="40000"/>
                    </a:schemeClr>
                  </a:glow>
                </a:effectLst>
              </a:rPr>
              <a:t>lok</a:t>
            </a:r>
            <a:r>
              <a:rPr lang="en-US" altLang="zh-HK" sz="975" dirty="0">
                <a:solidFill>
                  <a:schemeClr val="tx2">
                    <a:lumMod val="75000"/>
                  </a:schemeClr>
                </a:solidFill>
                <a:effectLst>
                  <a:glow rad="63500">
                    <a:schemeClr val="accent3">
                      <a:satMod val="175000"/>
                      <a:alpha val="40000"/>
                    </a:schemeClr>
                  </a:glow>
                </a:effectLst>
              </a:rPr>
              <a:t> Tam, “The Sound Ecology in Hong Kong Ethnographic Documentaries”</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12:00 noon</a:t>
            </a:r>
            <a:r>
              <a:rPr lang="en-US" altLang="zh-HK" sz="975" dirty="0">
                <a:solidFill>
                  <a:schemeClr val="tx2">
                    <a:lumMod val="75000"/>
                  </a:schemeClr>
                </a:solidFill>
                <a:effectLst>
                  <a:glow rad="63500">
                    <a:schemeClr val="accent3">
                      <a:satMod val="175000"/>
                      <a:alpha val="40000"/>
                    </a:schemeClr>
                  </a:glow>
                </a:effectLst>
              </a:rPr>
              <a:t> Wai-ping </a:t>
            </a:r>
            <a:r>
              <a:rPr lang="en-US" altLang="zh-HK" sz="975" dirty="0" err="1">
                <a:solidFill>
                  <a:schemeClr val="tx2">
                    <a:lumMod val="75000"/>
                  </a:schemeClr>
                </a:solidFill>
                <a:effectLst>
                  <a:glow rad="63500">
                    <a:schemeClr val="accent3">
                      <a:satMod val="175000"/>
                      <a:alpha val="40000"/>
                    </a:schemeClr>
                  </a:glow>
                </a:effectLst>
              </a:rPr>
              <a:t>Yau</a:t>
            </a:r>
            <a:r>
              <a:rPr lang="en-US" altLang="zh-HK" sz="975" dirty="0">
                <a:solidFill>
                  <a:schemeClr val="tx2">
                    <a:lumMod val="75000"/>
                  </a:schemeClr>
                </a:solidFill>
                <a:effectLst>
                  <a:glow rad="63500">
                    <a:schemeClr val="accent3">
                      <a:satMod val="175000"/>
                      <a:alpha val="40000"/>
                    </a:schemeClr>
                  </a:glow>
                </a:effectLst>
              </a:rPr>
              <a:t>, “Chinese SF in the Anthropocene”</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12:20 – 1: 00 pm</a:t>
            </a:r>
            <a:r>
              <a:rPr lang="en-US" altLang="zh-HK" sz="975" dirty="0">
                <a:solidFill>
                  <a:schemeClr val="tx2">
                    <a:lumMod val="75000"/>
                  </a:schemeClr>
                </a:solidFill>
                <a:effectLst>
                  <a:glow rad="63500">
                    <a:schemeClr val="accent3">
                      <a:satMod val="175000"/>
                      <a:alpha val="40000"/>
                    </a:schemeClr>
                  </a:glow>
                </a:effectLst>
              </a:rPr>
              <a:t> Discussion</a:t>
            </a:r>
          </a:p>
          <a:p>
            <a:pPr algn="just" fontAlgn="base"/>
            <a:r>
              <a:rPr lang="en-US" altLang="zh-HK" sz="975" dirty="0">
                <a:solidFill>
                  <a:schemeClr val="tx2">
                    <a:lumMod val="75000"/>
                  </a:schemeClr>
                </a:solidFill>
                <a:effectLst>
                  <a:glow rad="63500">
                    <a:schemeClr val="accent3">
                      <a:satMod val="175000"/>
                      <a:alpha val="40000"/>
                    </a:schemeClr>
                  </a:glow>
                </a:effectLst>
              </a:rPr>
              <a:t> </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Panel 3: Governmentality and China’s Ecological Civilization</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Moderator: Jessica Yeung</a:t>
            </a:r>
            <a:endParaRPr lang="en-US" altLang="zh-HK" sz="975" dirty="0">
              <a:solidFill>
                <a:schemeClr val="tx2">
                  <a:lumMod val="75000"/>
                </a:schemeClr>
              </a:solidFill>
              <a:effectLst>
                <a:glow rad="63500">
                  <a:schemeClr val="accent3">
                    <a:satMod val="175000"/>
                    <a:alpha val="40000"/>
                  </a:schemeClr>
                </a:glow>
              </a:effectLst>
            </a:endParaRP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3:30 pm</a:t>
            </a:r>
            <a:r>
              <a:rPr lang="en-US" altLang="zh-HK" sz="975" dirty="0">
                <a:solidFill>
                  <a:schemeClr val="tx2">
                    <a:lumMod val="75000"/>
                  </a:schemeClr>
                </a:solidFill>
                <a:effectLst>
                  <a:glow rad="63500">
                    <a:schemeClr val="accent3">
                      <a:satMod val="175000"/>
                      <a:alpha val="40000"/>
                    </a:schemeClr>
                  </a:glow>
                </a:effectLst>
              </a:rPr>
              <a:t> (9:30 am, Central Europe Time) </a:t>
            </a:r>
            <a:r>
              <a:rPr lang="en-US" altLang="zh-HK" sz="975" dirty="0" err="1">
                <a:solidFill>
                  <a:schemeClr val="tx2">
                    <a:lumMod val="75000"/>
                  </a:schemeClr>
                </a:solidFill>
                <a:effectLst>
                  <a:glow rad="63500">
                    <a:schemeClr val="accent3">
                      <a:satMod val="175000"/>
                      <a:alpha val="40000"/>
                    </a:schemeClr>
                  </a:glow>
                </a:effectLst>
              </a:rPr>
              <a:t>Zimu</a:t>
            </a:r>
            <a:r>
              <a:rPr lang="en-US" altLang="zh-HK" sz="975" dirty="0">
                <a:solidFill>
                  <a:schemeClr val="tx2">
                    <a:lumMod val="75000"/>
                  </a:schemeClr>
                </a:solidFill>
                <a:effectLst>
                  <a:glow rad="63500">
                    <a:schemeClr val="accent3">
                      <a:satMod val="175000"/>
                      <a:alpha val="40000"/>
                    </a:schemeClr>
                  </a:glow>
                </a:effectLst>
              </a:rPr>
              <a:t> Zhang, “Green Elegies: Ecofeminist Reading of Toxicity and Trauma in the Making of Chinese Ecological Civilization”</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3:50 pm</a:t>
            </a:r>
            <a:r>
              <a:rPr lang="en-US" altLang="zh-HK" sz="975" dirty="0">
                <a:solidFill>
                  <a:schemeClr val="tx2">
                    <a:lumMod val="75000"/>
                  </a:schemeClr>
                </a:solidFill>
                <a:effectLst>
                  <a:glow rad="63500">
                    <a:schemeClr val="accent3">
                      <a:satMod val="175000"/>
                      <a:alpha val="40000"/>
                    </a:schemeClr>
                  </a:glow>
                </a:effectLst>
              </a:rPr>
              <a:t> (8:50 am, UK Time) Victor Fan, “Ecology: From Governmentality to Interdependencies”</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4:10 pm</a:t>
            </a:r>
            <a:r>
              <a:rPr lang="en-US" altLang="zh-HK" sz="975" dirty="0">
                <a:solidFill>
                  <a:schemeClr val="tx2">
                    <a:lumMod val="75000"/>
                  </a:schemeClr>
                </a:solidFill>
                <a:effectLst>
                  <a:glow rad="63500">
                    <a:schemeClr val="accent3">
                      <a:satMod val="175000"/>
                      <a:alpha val="40000"/>
                    </a:schemeClr>
                  </a:glow>
                </a:effectLst>
              </a:rPr>
              <a:t> Kwai-Cheung Lo, “China’s Cloud Control in the Shadows of Ecological Civilization”</a:t>
            </a:r>
          </a:p>
          <a:p>
            <a:pPr algn="just" fontAlgn="base"/>
            <a:r>
              <a:rPr lang="en-US" altLang="zh-HK" sz="975" dirty="0">
                <a:solidFill>
                  <a:schemeClr val="tx2">
                    <a:lumMod val="75000"/>
                  </a:schemeClr>
                </a:solidFill>
                <a:effectLst>
                  <a:glow rad="63500">
                    <a:schemeClr val="accent3">
                      <a:satMod val="175000"/>
                      <a:alpha val="40000"/>
                    </a:schemeClr>
                  </a:glow>
                </a:effectLst>
                <a:latin typeface="barlow-medium"/>
              </a:rPr>
              <a:t>4:30-5:00 pm</a:t>
            </a:r>
            <a:r>
              <a:rPr lang="en-US" altLang="zh-HK" sz="975" dirty="0">
                <a:solidFill>
                  <a:schemeClr val="tx2">
                    <a:lumMod val="75000"/>
                  </a:schemeClr>
                </a:solidFill>
                <a:effectLst>
                  <a:glow rad="63500">
                    <a:schemeClr val="accent3">
                      <a:satMod val="175000"/>
                      <a:alpha val="40000"/>
                    </a:schemeClr>
                  </a:glow>
                </a:effectLst>
              </a:rPr>
              <a:t> Discussion</a:t>
            </a:r>
          </a:p>
        </p:txBody>
      </p:sp>
    </p:spTree>
    <p:extLst>
      <p:ext uri="{BB962C8B-B14F-4D97-AF65-F5344CB8AC3E}">
        <p14:creationId xmlns:p14="http://schemas.microsoft.com/office/powerpoint/2010/main" val="2412603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539" y="212034"/>
            <a:ext cx="2692144" cy="3769001"/>
          </a:xfrm>
          <a:prstGeom prst="rect">
            <a:avLst/>
          </a:prstGeom>
        </p:spPr>
      </p:pic>
      <p:pic>
        <p:nvPicPr>
          <p:cNvPr id="3" name="Picture 2"/>
          <p:cNvPicPr>
            <a:picLocks noChangeAspect="1"/>
          </p:cNvPicPr>
          <p:nvPr/>
        </p:nvPicPr>
        <p:blipFill>
          <a:blip r:embed="rId3"/>
          <a:stretch>
            <a:fillRect/>
          </a:stretch>
        </p:blipFill>
        <p:spPr>
          <a:xfrm>
            <a:off x="3167683" y="863392"/>
            <a:ext cx="2914902" cy="4083678"/>
          </a:xfrm>
          <a:prstGeom prst="rect">
            <a:avLst/>
          </a:prstGeom>
        </p:spPr>
      </p:pic>
      <p:pic>
        <p:nvPicPr>
          <p:cNvPr id="4" name="Picture 3"/>
          <p:cNvPicPr>
            <a:picLocks noChangeAspect="1"/>
          </p:cNvPicPr>
          <p:nvPr/>
        </p:nvPicPr>
        <p:blipFill>
          <a:blip r:embed="rId4"/>
          <a:stretch>
            <a:fillRect/>
          </a:stretch>
        </p:blipFill>
        <p:spPr>
          <a:xfrm>
            <a:off x="6082585" y="139147"/>
            <a:ext cx="2692144" cy="3774730"/>
          </a:xfrm>
          <a:prstGeom prst="rect">
            <a:avLst/>
          </a:prstGeom>
        </p:spPr>
      </p:pic>
    </p:spTree>
    <p:extLst>
      <p:ext uri="{BB962C8B-B14F-4D97-AF65-F5344CB8AC3E}">
        <p14:creationId xmlns:p14="http://schemas.microsoft.com/office/powerpoint/2010/main" val="1315040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808</TotalTime>
  <Words>2053</Words>
  <Application>Microsoft Office PowerPoint</Application>
  <PresentationFormat>On-screen Show (16:9)</PresentationFormat>
  <Paragraphs>158</Paragraphs>
  <Slides>27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Times New Roman</vt:lpstr>
      <vt:lpstr>Calibri Light</vt:lpstr>
      <vt:lpstr>Calibri</vt:lpstr>
      <vt:lpstr>Montserrat</vt:lpstr>
      <vt:lpstr>barlow-medium</vt:lpstr>
      <vt:lpstr>Century</vt:lpstr>
      <vt:lpstr>Arial</vt:lpstr>
      <vt:lpstr>barlow-extralight</vt:lpstr>
      <vt:lpstr>Office Theme</vt:lpstr>
      <vt:lpstr>PALAC 2022  Global Climate Change Research and the Liberal Arts  Anthropocene Studies at HKBU</vt:lpstr>
      <vt:lpstr>Anthropocene Studies Anthropocene Studies is one of the Arts Faculty Niche Research Areas. Using the geological term “Anthropocene” which designates significant human impacts on ecosystems, our research group aims to examine how humanities such as philosophy, literature, cinema, and arts respond to climate change, environmental politics, human-nature interactions, interspecies relationships, global competition for resources, effects of fossil fuel consumption on the Earth as well as other related socio-cultural transformations.</vt:lpstr>
      <vt:lpstr>PowerPoint Presentation</vt:lpstr>
      <vt:lpstr>WHAT DO WE STUDY?</vt:lpstr>
      <vt:lpstr>WHAT ARE WE WORKING ON?</vt:lpstr>
      <vt:lpstr>WHAT HAVE WE DONE SO FAR?</vt:lpstr>
      <vt:lpstr>PowerPoint Presentation</vt:lpstr>
      <vt:lpstr>PowerPoint Presentation</vt:lpstr>
      <vt:lpstr>PowerPoint Presentation</vt:lpstr>
      <vt:lpstr>Curriculum Development for Undergraduate Students</vt:lpstr>
      <vt:lpstr>HOW DO WE MAKE IMPACT IN COMMUNITY?</vt:lpstr>
      <vt:lpstr> WHAT DO WE DO WITH NON-LOCAL PARTNERS?</vt:lpstr>
      <vt:lpstr>Some of my recent related research topics:</vt:lpstr>
      <vt:lpstr>China’s Cloud Control in the Shadows of Ecological Civilization </vt:lpstr>
      <vt:lpstr>China’s Geoengineering : weather modification programs</vt:lpstr>
      <vt:lpstr>PowerPoint Presentation</vt:lpstr>
      <vt:lpstr>Weaponizing Weather </vt:lpstr>
      <vt:lpstr>PowerPoint Presentation</vt:lpstr>
      <vt:lpstr>PowerPoint Presentation</vt:lpstr>
      <vt:lpstr>PowerPoint Presentation</vt:lpstr>
      <vt:lpstr>PowerPoint Presentation</vt:lpstr>
      <vt:lpstr>The image of the clouds is also manifested in China’s determination to monitor the cloud computing industry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Anthropocene Studies</dc:title>
  <dc:creator>kwaiclo</dc:creator>
  <cp:lastModifiedBy>Windows User</cp:lastModifiedBy>
  <cp:revision>38</cp:revision>
  <dcterms:modified xsi:type="dcterms:W3CDTF">2022-06-02T06:40:59Z</dcterms:modified>
</cp:coreProperties>
</file>